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4"/>
  </p:sldMasterIdLst>
  <p:notesMasterIdLst>
    <p:notesMasterId r:id="rId40"/>
  </p:notesMasterIdLst>
  <p:handoutMasterIdLst>
    <p:handoutMasterId r:id="rId41"/>
  </p:handoutMasterIdLst>
  <p:sldIdLst>
    <p:sldId id="327" r:id="rId5"/>
    <p:sldId id="376" r:id="rId6"/>
    <p:sldId id="346" r:id="rId7"/>
    <p:sldId id="361" r:id="rId8"/>
    <p:sldId id="333" r:id="rId9"/>
    <p:sldId id="334" r:id="rId10"/>
    <p:sldId id="331" r:id="rId11"/>
    <p:sldId id="362" r:id="rId12"/>
    <p:sldId id="335" r:id="rId13"/>
    <p:sldId id="336" r:id="rId14"/>
    <p:sldId id="328" r:id="rId15"/>
    <p:sldId id="339" r:id="rId16"/>
    <p:sldId id="345" r:id="rId17"/>
    <p:sldId id="405" r:id="rId18"/>
    <p:sldId id="406" r:id="rId19"/>
    <p:sldId id="404" r:id="rId20"/>
    <p:sldId id="341" r:id="rId21"/>
    <p:sldId id="363" r:id="rId22"/>
    <p:sldId id="342" r:id="rId23"/>
    <p:sldId id="353" r:id="rId24"/>
    <p:sldId id="343" r:id="rId25"/>
    <p:sldId id="352" r:id="rId26"/>
    <p:sldId id="344" r:id="rId27"/>
    <p:sldId id="354" r:id="rId28"/>
    <p:sldId id="364" r:id="rId29"/>
    <p:sldId id="355" r:id="rId30"/>
    <p:sldId id="381" r:id="rId31"/>
    <p:sldId id="379" r:id="rId32"/>
    <p:sldId id="380" r:id="rId33"/>
    <p:sldId id="382" r:id="rId34"/>
    <p:sldId id="383" r:id="rId35"/>
    <p:sldId id="396" r:id="rId36"/>
    <p:sldId id="395" r:id="rId37"/>
    <p:sldId id="414" r:id="rId38"/>
    <p:sldId id="348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ghes, Jim" initials="HJ" lastIdx="2" clrIdx="0">
    <p:extLst>
      <p:ext uri="{19B8F6BF-5375-455C-9EA6-DF929625EA0E}">
        <p15:presenceInfo xmlns:p15="http://schemas.microsoft.com/office/powerpoint/2012/main" userId="S::HUGHEJ43@pfizer.com::bc8b57e8-1858-42ad-b17b-c3718864016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6E"/>
    <a:srgbClr val="4A245E"/>
    <a:srgbClr val="CC292B"/>
    <a:srgbClr val="7B7B7B"/>
    <a:srgbClr val="00A950"/>
    <a:srgbClr val="F5F5F5"/>
    <a:srgbClr val="00AEEF"/>
    <a:srgbClr val="F8971D"/>
    <a:srgbClr val="1E19BB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238"/>
    <p:restoredTop sz="94674"/>
  </p:normalViewPr>
  <p:slideViewPr>
    <p:cSldViewPr snapToGrid="0" snapToObjects="1">
      <p:cViewPr varScale="1">
        <p:scale>
          <a:sx n="159" d="100"/>
          <a:sy n="159" d="100"/>
        </p:scale>
        <p:origin x="9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5" d="100"/>
          <a:sy n="155" d="100"/>
        </p:scale>
        <p:origin x="570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07976-2A9B-D444-B5F8-311A6EF082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56522-B922-D049-8AA9-0E8528FBB2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FC472-FD6C-A841-AF60-C90F6EEF8B5A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353C41-7895-9B45-B2EE-7419C223FA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18B903-B745-304C-B8BE-F1D15EA113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3FC771-CD19-D341-AE22-EB2374D5A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39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D2F51-8714-F247-A2D1-570AFC9CA539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720B4-DF8E-0346-839F-EBE9BD4B0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06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2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C3657DA-D79A-5C4B-8684-50A1214603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514" y="0"/>
            <a:ext cx="12286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35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b">
    <p:bg>
      <p:bgPr>
        <a:solidFill>
          <a:srgbClr val="0025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6CA3DD-E15A-8D42-B4BB-FEFB92F039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97D3B5B-2EAA-2340-8061-6C674C47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182" y="2960255"/>
            <a:ext cx="5451635" cy="642917"/>
          </a:xfrm>
        </p:spPr>
        <p:txBody>
          <a:bodyPr anchor="t" anchorCtr="1">
            <a:normAutofit/>
          </a:bodyPr>
          <a:lstStyle>
            <a:lvl1pPr algn="l">
              <a:defRPr sz="4000" b="1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172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c">
    <p:bg>
      <p:bgPr>
        <a:solidFill>
          <a:srgbClr val="0025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up&#10;&#10;Description automatically generated">
            <a:extLst>
              <a:ext uri="{FF2B5EF4-FFF2-40B4-BE49-F238E27FC236}">
                <a16:creationId xmlns:a16="http://schemas.microsoft.com/office/drawing/2014/main" id="{A21E3950-BCA5-3E44-953B-3E2C64D1A8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97D3B5B-2EAA-2340-8061-6C674C47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182" y="2960255"/>
            <a:ext cx="5451635" cy="642917"/>
          </a:xfrm>
        </p:spPr>
        <p:txBody>
          <a:bodyPr anchor="t" anchorCtr="1">
            <a:normAutofit/>
          </a:bodyPr>
          <a:lstStyle>
            <a:lvl1pPr algn="l">
              <a:defRPr sz="4000" b="1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174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BCFBB4B-867D-724C-8C7F-AF20A34750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5C20D17-35C2-4743-8117-76C43D3C5C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25908" y="2681049"/>
            <a:ext cx="4207118" cy="747951"/>
          </a:xfrm>
        </p:spPr>
        <p:txBody>
          <a:bodyPr anchor="b">
            <a:noAutofit/>
          </a:bodyPr>
          <a:lstStyle>
            <a:lvl1pPr algn="l">
              <a:defRPr sz="4400" b="1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D659EDD-2B38-5B47-A9D0-81844CA0E5B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25908" y="3546948"/>
            <a:ext cx="4207118" cy="628439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latin typeface="+mj-lt"/>
                <a:cs typeface="Arial" panose="020B0604020202020204" pitchFamily="34" charset="0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BBC1F6-722E-7449-97EA-D3F017383FD2}"/>
              </a:ext>
            </a:extLst>
          </p:cNvPr>
          <p:cNvSpPr/>
          <p:nvPr userDrawn="1"/>
        </p:nvSpPr>
        <p:spPr>
          <a:xfrm>
            <a:off x="199053" y="6133322"/>
            <a:ext cx="2488163" cy="60338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FBF0198-5A9C-F641-9FA5-96F7E7104E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877012"/>
            <a:ext cx="2923878" cy="12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67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BCFBB4B-867D-724C-8C7F-AF20A34750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D0C7A9-65BE-5641-A5CA-C22188BC06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5C20D17-35C2-4743-8117-76C43D3C5C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25908" y="2681049"/>
            <a:ext cx="4207118" cy="747951"/>
          </a:xfrm>
        </p:spPr>
        <p:txBody>
          <a:bodyPr anchor="b">
            <a:noAutofit/>
          </a:bodyPr>
          <a:lstStyle>
            <a:lvl1pPr algn="l">
              <a:defRPr sz="4400" b="1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D659EDD-2B38-5B47-A9D0-81844CA0E5B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25908" y="3546948"/>
            <a:ext cx="4207118" cy="628439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latin typeface="+mj-lt"/>
                <a:cs typeface="Arial" panose="020B0604020202020204" pitchFamily="34" charset="0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3C5879-9DFB-074E-8AB6-BD452CE51D4C}"/>
              </a:ext>
            </a:extLst>
          </p:cNvPr>
          <p:cNvSpPr/>
          <p:nvPr userDrawn="1"/>
        </p:nvSpPr>
        <p:spPr>
          <a:xfrm>
            <a:off x="199053" y="6133322"/>
            <a:ext cx="2488163" cy="60338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818234F-D272-2E4B-9E5D-8259F5B1657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5877012"/>
            <a:ext cx="2923878" cy="12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6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BCFBB4B-867D-724C-8C7F-AF20A34750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120318-6297-3447-8B77-D9C7B54E3B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5C20D17-35C2-4743-8117-76C43D3C5C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25908" y="2681049"/>
            <a:ext cx="4207118" cy="747951"/>
          </a:xfrm>
        </p:spPr>
        <p:txBody>
          <a:bodyPr anchor="b">
            <a:noAutofit/>
          </a:bodyPr>
          <a:lstStyle>
            <a:lvl1pPr algn="l">
              <a:defRPr sz="4400" b="1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D659EDD-2B38-5B47-A9D0-81844CA0E5B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25908" y="3546948"/>
            <a:ext cx="4207118" cy="628439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latin typeface="+mj-lt"/>
                <a:cs typeface="Arial" panose="020B0604020202020204" pitchFamily="34" charset="0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AA3B07-316C-2240-A705-BB36F8A802FA}"/>
              </a:ext>
            </a:extLst>
          </p:cNvPr>
          <p:cNvSpPr/>
          <p:nvPr userDrawn="1"/>
        </p:nvSpPr>
        <p:spPr>
          <a:xfrm>
            <a:off x="199053" y="6133322"/>
            <a:ext cx="2488163" cy="60338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FA181C68-3A3C-4F4B-89B5-F7E01C786E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5877012"/>
            <a:ext cx="2923878" cy="12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39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18E355D-2147-0E45-A178-F68CB31DA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3A0D24-988B-EA48-AFB8-CA8099ECFD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8126" y="418438"/>
            <a:ext cx="2542470" cy="304491"/>
          </a:xfrm>
        </p:spPr>
        <p:txBody>
          <a:bodyPr anchor="t">
            <a:noAutofit/>
          </a:bodyPr>
          <a:lstStyle>
            <a:lvl1pPr algn="l">
              <a:defRPr sz="1000" b="1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A66910EA-6FCF-6149-8BAC-5F1B610EFC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7109" y="1693898"/>
            <a:ext cx="8549780" cy="1791316"/>
          </a:xfrm>
        </p:spPr>
        <p:txBody>
          <a:bodyPr>
            <a:noAutofit/>
          </a:bodyPr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“Big quote” or big statement 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A222E5A-EFA8-AB45-A5D9-0B5041A53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675" y="6349176"/>
            <a:ext cx="2743200" cy="365125"/>
          </a:xfrm>
        </p:spPr>
        <p:txBody>
          <a:bodyPr/>
          <a:lstStyle>
            <a:lvl1pPr>
              <a:defRPr sz="9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8F6FEFC-CCC7-A94C-AAC3-BECAE4BF55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90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72C3496-29CC-FF4E-8901-6038F96E82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3A0D24-988B-EA48-AFB8-CA8099ECFD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8126" y="418438"/>
            <a:ext cx="2542470" cy="304491"/>
          </a:xfrm>
        </p:spPr>
        <p:txBody>
          <a:bodyPr anchor="t">
            <a:noAutofit/>
          </a:bodyPr>
          <a:lstStyle>
            <a:lvl1pPr algn="l">
              <a:defRPr sz="1000" b="1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A66910EA-6FCF-6149-8BAC-5F1B610EFC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7109" y="1693898"/>
            <a:ext cx="8549780" cy="1933722"/>
          </a:xfrm>
        </p:spPr>
        <p:txBody>
          <a:bodyPr>
            <a:noAutofit/>
          </a:bodyPr>
          <a:lstStyle>
            <a:lvl1pPr marL="0" indent="0">
              <a:buNone/>
              <a:defRPr sz="6000" b="1" i="0">
                <a:solidFill>
                  <a:srgbClr val="1E19BB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“Big quote” or big statement 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8391A59D-B615-7A4B-A58F-EF2CA49F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189" y="6349176"/>
            <a:ext cx="2743200" cy="365125"/>
          </a:xfrm>
        </p:spPr>
        <p:txBody>
          <a:bodyPr/>
          <a:lstStyle>
            <a:lvl1pPr>
              <a:defRPr sz="9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8F6FEFC-CCC7-A94C-AAC3-BECAE4BF55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536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4E8453-E12D-B149-AF34-207892146174}"/>
              </a:ext>
            </a:extLst>
          </p:cNvPr>
          <p:cNvSpPr/>
          <p:nvPr userDrawn="1"/>
        </p:nvSpPr>
        <p:spPr>
          <a:xfrm>
            <a:off x="4230484" y="0"/>
            <a:ext cx="7961516" cy="6858000"/>
          </a:xfrm>
          <a:prstGeom prst="rect">
            <a:avLst/>
          </a:prstGeom>
          <a:solidFill>
            <a:srgbClr val="1E1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544386EA-E0AD-204B-8FB3-4AF2418A6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675" y="6349176"/>
            <a:ext cx="2743200" cy="365125"/>
          </a:xfrm>
        </p:spPr>
        <p:txBody>
          <a:bodyPr/>
          <a:lstStyle>
            <a:lvl1pPr>
              <a:defRPr sz="9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8F6FEFC-CCC7-A94C-AAC3-BECAE4BF55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092C1DC-05F5-304C-823D-E7793E75B5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0835" y="418441"/>
            <a:ext cx="3389960" cy="304491"/>
          </a:xfrm>
        </p:spPr>
        <p:txBody>
          <a:bodyPr anchor="t">
            <a:noAutofit/>
          </a:bodyPr>
          <a:lstStyle>
            <a:lvl1pPr algn="l">
              <a:defRPr sz="1400" b="1" i="0">
                <a:solidFill>
                  <a:srgbClr val="1E19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AA2EA8-659D-434D-B846-7753A1257C1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10389" y="2843485"/>
            <a:ext cx="471804" cy="245547"/>
          </a:xfrm>
        </p:spPr>
        <p:txBody>
          <a:bodyPr>
            <a:normAutofit/>
          </a:bodyPr>
          <a:lstStyle>
            <a:lvl1pPr marL="0" indent="0">
              <a:buNone/>
              <a:defRPr sz="1400" b="1" i="0">
                <a:solidFill>
                  <a:srgbClr val="1E19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2D116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rgbClr val="2D116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rgbClr val="2D116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rgbClr val="2D116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33E7CCCA-849A-7E4E-98CC-8A3BF1333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0377" y="1253877"/>
            <a:ext cx="3390443" cy="914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AA651CD-C768-5D48-A720-3072DCA946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0641" y="3319465"/>
            <a:ext cx="3390161" cy="246349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4460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FB0317-9E79-E744-8608-E2ADF9795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59904"/>
            <a:ext cx="12192000" cy="698096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FAD28899-06F0-5640-B0AA-95C2E193B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675" y="6349176"/>
            <a:ext cx="2743200" cy="365125"/>
          </a:xfrm>
        </p:spPr>
        <p:txBody>
          <a:bodyPr/>
          <a:lstStyle>
            <a:lvl1pPr>
              <a:defRPr sz="900" b="0" i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8F6FEFC-CCC7-A94C-AAC3-BECAE4BF55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5EB43EE-CCCF-C547-B122-91A8DCDC76C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19314" y="1268541"/>
            <a:ext cx="11482561" cy="4769402"/>
          </a:xfrm>
        </p:spPr>
        <p:txBody>
          <a:bodyPr/>
          <a:lstStyle>
            <a:lvl1pPr>
              <a:lnSpc>
                <a:spcPct val="100000"/>
              </a:lnSpc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5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351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051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7912F7-D185-7742-88A1-1B832D4B44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9304" y="427887"/>
            <a:ext cx="11482557" cy="607285"/>
          </a:xfrm>
        </p:spPr>
        <p:txBody>
          <a:bodyPr anchor="t">
            <a:noAutofit/>
          </a:bodyPr>
          <a:lstStyle>
            <a:lvl1pPr algn="l">
              <a:defRPr sz="4000" b="1" i="0">
                <a:solidFill>
                  <a:srgbClr val="1E19BB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32379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6084247-5EA9-0A43-BBBA-7B30584585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35168"/>
            <a:ext cx="12192000" cy="86300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30D619-773C-8E40-8D2C-6FFE77D209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7" y="1714752"/>
            <a:ext cx="11335079" cy="3816105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+mn-lt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+mn-lt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76AE7010-B247-D949-87ED-0376C2ADA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675" y="6349176"/>
            <a:ext cx="2743200" cy="365125"/>
          </a:xfrm>
        </p:spPr>
        <p:txBody>
          <a:bodyPr/>
          <a:lstStyle>
            <a:lvl1pPr>
              <a:defRPr sz="9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88F6FEFC-CCC7-A94C-AAC3-BECAE4BF55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04F51E1-AE29-5248-96DF-7E5C51C05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467" y="345181"/>
            <a:ext cx="11335079" cy="646331"/>
          </a:xfrm>
        </p:spPr>
        <p:txBody>
          <a:bodyPr>
            <a:spAutoFit/>
          </a:bodyPr>
          <a:lstStyle>
            <a:lvl1pPr>
              <a:defRPr sz="4000">
                <a:solidFill>
                  <a:srgbClr val="1E19B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6661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ag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107354-9C58-2541-9876-B8684029A5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B0BC5C-826A-FA49-BE26-464BFFE3B2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665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0607E1F-1F4D-2A47-85FD-442239D030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35168"/>
            <a:ext cx="12192000" cy="863001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8391A59D-B615-7A4B-A58F-EF2CA49F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189" y="6349176"/>
            <a:ext cx="2743200" cy="365125"/>
          </a:xfrm>
        </p:spPr>
        <p:txBody>
          <a:bodyPr/>
          <a:lstStyle>
            <a:lvl1pPr>
              <a:defRPr sz="9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8F6FEFC-CCC7-A94C-AAC3-BECAE4BF55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3AFEC6F6-4809-1141-9279-EC746DC3B5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8125" y="1783829"/>
            <a:ext cx="3559931" cy="40547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i="0"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600" b="0" i="0"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200" b="0" i="0">
                <a:latin typeface="+mn-lt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100" b="0" i="0">
                <a:latin typeface="+mn-lt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900"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8C6E74A-3A9F-014A-AC65-E8972C6EFE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6034" y="1783829"/>
            <a:ext cx="3559931" cy="40547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i="0"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600" b="0" i="0"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200" b="0" i="0">
                <a:latin typeface="+mn-lt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100" b="0" i="0">
                <a:latin typeface="+mn-lt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900"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CA302FD4-2E44-8041-A370-DD700407AD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3944" y="1783829"/>
            <a:ext cx="3559931" cy="40547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i="0"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600" b="0" i="0"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200" b="0" i="0">
                <a:latin typeface="+mn-lt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100" b="0" i="0">
                <a:latin typeface="+mn-lt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900"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BD3800-B3FF-A24D-8A2D-73045A17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467" y="345181"/>
            <a:ext cx="11335079" cy="646331"/>
          </a:xfrm>
        </p:spPr>
        <p:txBody>
          <a:bodyPr>
            <a:spAutoFit/>
          </a:bodyPr>
          <a:lstStyle>
            <a:lvl1pPr>
              <a:defRPr sz="4000">
                <a:solidFill>
                  <a:srgbClr val="1E19B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0269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cellenc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8E5414-3F6E-4844-AE56-ED3E186559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1271DD-7B0C-3F4B-9A5D-50FB495CFA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13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ty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DA36E5-E3E6-164A-91D3-7AA65F311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22174E-3099-F64E-83E5-2ED340EA0D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13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y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DDEA18-AC92-B74C-9D55-1D87F4142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A5E78A-887B-574A-90BB-6612EBA86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01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alue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FE4E78-A890-B84A-BB3A-184904800F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87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1C5288A-B1A2-4747-848B-C2464D54E4D4}"/>
              </a:ext>
            </a:extLst>
          </p:cNvPr>
          <p:cNvSpPr/>
          <p:nvPr userDrawn="1"/>
        </p:nvSpPr>
        <p:spPr>
          <a:xfrm>
            <a:off x="0" y="0"/>
            <a:ext cx="4206245" cy="6858000"/>
          </a:xfrm>
          <a:prstGeom prst="rect">
            <a:avLst/>
          </a:prstGeom>
          <a:solidFill>
            <a:srgbClr val="1E1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1E19BB"/>
              </a:solidFill>
            </a:endParaRP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4A94DF17-F487-E542-9F9B-74395A2CD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675" y="6349176"/>
            <a:ext cx="2743200" cy="365125"/>
          </a:xfrm>
        </p:spPr>
        <p:txBody>
          <a:bodyPr/>
          <a:lstStyle>
            <a:lvl1pPr>
              <a:defRPr sz="900" b="0" i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8F6FEFC-CCC7-A94C-AAC3-BECAE4BF55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4D6EC9C-5DD1-9D4A-866E-8DC56079DF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54814" y="409865"/>
            <a:ext cx="6734944" cy="3710763"/>
          </a:xfrm>
        </p:spPr>
        <p:txBody>
          <a:bodyPr numCol="1">
            <a:normAutofit/>
          </a:bodyPr>
          <a:lstStyle>
            <a:lvl1pPr marL="342866" marR="0" indent="-342866" algn="l" defTabSz="685734" rtl="0" eaLnBrk="1" fontAlgn="auto" latinLnBrk="0" hangingPunct="1">
              <a:lnSpc>
                <a:spcPct val="15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16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342866" indent="0" algn="ctr">
              <a:buNone/>
              <a:defRPr sz="1500"/>
            </a:lvl2pPr>
            <a:lvl3pPr marL="685734" indent="0" algn="ctr">
              <a:buNone/>
              <a:defRPr sz="1351"/>
            </a:lvl3pPr>
            <a:lvl4pPr marL="1028598" indent="0" algn="ctr">
              <a:buNone/>
              <a:defRPr sz="1200"/>
            </a:lvl4pPr>
            <a:lvl5pPr marL="1371464" indent="0" algn="ctr">
              <a:buNone/>
              <a:defRPr sz="1200"/>
            </a:lvl5pPr>
            <a:lvl6pPr marL="1714329" indent="0" algn="ctr">
              <a:buNone/>
              <a:defRPr sz="1200"/>
            </a:lvl6pPr>
            <a:lvl7pPr marL="2057195" indent="0" algn="ctr">
              <a:buNone/>
              <a:defRPr sz="1200"/>
            </a:lvl7pPr>
            <a:lvl8pPr marL="2400060" indent="0" algn="ctr">
              <a:buNone/>
              <a:defRPr sz="1200"/>
            </a:lvl8pPr>
            <a:lvl9pPr marL="2742926" indent="0" algn="ctr">
              <a:buNone/>
              <a:defRPr sz="1200"/>
            </a:lvl9pPr>
          </a:lstStyle>
          <a:p>
            <a:r>
              <a:rPr lang="en-US" dirty="0"/>
              <a:t>Lorem ipsum sit </a:t>
            </a:r>
            <a:r>
              <a:rPr lang="en-US" dirty="0" err="1"/>
              <a:t>amet</a:t>
            </a:r>
            <a:endParaRPr lang="en-US" dirty="0"/>
          </a:p>
          <a:p>
            <a:r>
              <a:rPr lang="en-US" b="0" i="0" dirty="0" err="1">
                <a:effectLst/>
                <a:latin typeface="Arial" panose="020B0604020202020204" pitchFamily="34" charset="0"/>
              </a:rPr>
              <a:t>Sediam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nonummy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nibh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</a:p>
          <a:p>
            <a:r>
              <a:rPr lang="en-US" dirty="0"/>
              <a:t>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consecteur</a:t>
            </a:r>
            <a:r>
              <a:rPr lang="en-US" dirty="0"/>
              <a:t> </a:t>
            </a:r>
            <a:r>
              <a:rPr lang="en-US" dirty="0" err="1"/>
              <a:t>nibh</a:t>
            </a:r>
            <a:endParaRPr lang="en-US" dirty="0"/>
          </a:p>
          <a:p>
            <a:r>
              <a:rPr lang="en-US" dirty="0"/>
              <a:t>Magna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aliquam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erat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volutpat</a:t>
            </a:r>
            <a:r>
              <a:rPr lang="en-US" b="0" i="0" dirty="0">
                <a:effectLst/>
                <a:latin typeface="Arial" panose="020B0604020202020204" pitchFamily="34" charset="0"/>
              </a:rPr>
              <a:t>. </a:t>
            </a:r>
            <a:endParaRPr lang="en-US" dirty="0"/>
          </a:p>
          <a:p>
            <a:pPr marL="342866" marR="0" lvl="0" indent="-342866" algn="l" defTabSz="685734" rtl="0" eaLnBrk="1" fontAlgn="auto" latinLnBrk="0" hangingPunct="1">
              <a:lnSpc>
                <a:spcPct val="15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="0" i="0" dirty="0" err="1">
                <a:effectLst/>
                <a:latin typeface="Arial" panose="020B0604020202020204" pitchFamily="34" charset="0"/>
              </a:rPr>
              <a:t>Sed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diam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nonummy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nibh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euismod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tincidunt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dirty="0"/>
              <a:t>Lorem ipsum sit </a:t>
            </a:r>
            <a:r>
              <a:rPr lang="en-US" dirty="0" err="1"/>
              <a:t>amet</a:t>
            </a:r>
            <a:endParaRPr lang="en-US" dirty="0"/>
          </a:p>
          <a:p>
            <a:r>
              <a:rPr lang="en-US" b="0" i="0" dirty="0" err="1">
                <a:effectLst/>
                <a:latin typeface="Arial" panose="020B0604020202020204" pitchFamily="34" charset="0"/>
              </a:rPr>
              <a:t>Sediam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nonummy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nibh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</a:p>
          <a:p>
            <a:pPr marL="342866" marR="0" lvl="0" indent="-342866" algn="l" defTabSz="685734" rtl="0" eaLnBrk="1" fontAlgn="auto" latinLnBrk="0" hangingPunct="1">
              <a:lnSpc>
                <a:spcPct val="15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8D1B35-2110-3D49-B32D-7E4B134E3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856"/>
          <a:stretch/>
        </p:blipFill>
        <p:spPr>
          <a:xfrm>
            <a:off x="0" y="0"/>
            <a:ext cx="4300588" cy="6858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3C7DA10-CF0E-5645-99F4-D08EEEBFFC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0445" y="330036"/>
            <a:ext cx="2239697" cy="838364"/>
          </a:xfrm>
        </p:spPr>
        <p:txBody>
          <a:bodyPr anchor="t">
            <a:normAutofit/>
          </a:bodyPr>
          <a:lstStyle>
            <a:lvl1pPr algn="l">
              <a:defRPr sz="4000" b="1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36900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E03156-2AA9-3141-9102-D3F750ABEB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41399"/>
            <a:ext cx="12192000" cy="867081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4A94DF17-F487-E542-9F9B-74395A2CD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675" y="6349176"/>
            <a:ext cx="2743200" cy="365125"/>
          </a:xfrm>
        </p:spPr>
        <p:txBody>
          <a:bodyPr/>
          <a:lstStyle>
            <a:lvl1pPr>
              <a:defRPr sz="9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8F6FEFC-CCC7-A94C-AAC3-BECAE4BF55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4D6EC9C-5DD1-9D4A-866E-8DC56079DF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28" y="1398406"/>
            <a:ext cx="11585803" cy="3710763"/>
          </a:xfrm>
        </p:spPr>
        <p:txBody>
          <a:bodyPr numCol="1">
            <a:normAutofit/>
          </a:bodyPr>
          <a:lstStyle>
            <a:lvl1pPr marL="342866" marR="0" indent="-342866" algn="l" defTabSz="685734" rtl="0" eaLnBrk="1" fontAlgn="auto" latinLnBrk="0" hangingPunct="1">
              <a:lnSpc>
                <a:spcPct val="15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16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342866" indent="0" algn="ctr">
              <a:buNone/>
              <a:defRPr sz="1500"/>
            </a:lvl2pPr>
            <a:lvl3pPr marL="685734" indent="0" algn="ctr">
              <a:buNone/>
              <a:defRPr sz="1351"/>
            </a:lvl3pPr>
            <a:lvl4pPr marL="1028598" indent="0" algn="ctr">
              <a:buNone/>
              <a:defRPr sz="1200"/>
            </a:lvl4pPr>
            <a:lvl5pPr marL="1371464" indent="0" algn="ctr">
              <a:buNone/>
              <a:defRPr sz="1200"/>
            </a:lvl5pPr>
            <a:lvl6pPr marL="1714329" indent="0" algn="ctr">
              <a:buNone/>
              <a:defRPr sz="1200"/>
            </a:lvl6pPr>
            <a:lvl7pPr marL="2057195" indent="0" algn="ctr">
              <a:buNone/>
              <a:defRPr sz="1200"/>
            </a:lvl7pPr>
            <a:lvl8pPr marL="2400060" indent="0" algn="ctr">
              <a:buNone/>
              <a:defRPr sz="1200"/>
            </a:lvl8pPr>
            <a:lvl9pPr marL="2742926" indent="0" algn="ctr">
              <a:buNone/>
              <a:defRPr sz="1200"/>
            </a:lvl9pPr>
          </a:lstStyle>
          <a:p>
            <a:r>
              <a:rPr lang="en-US" dirty="0"/>
              <a:t>Lorem ipsum sit </a:t>
            </a:r>
            <a:r>
              <a:rPr lang="en-US" dirty="0" err="1"/>
              <a:t>amet</a:t>
            </a:r>
            <a:endParaRPr lang="en-US" dirty="0"/>
          </a:p>
          <a:p>
            <a:r>
              <a:rPr lang="en-US" b="0" i="0" dirty="0" err="1">
                <a:effectLst/>
                <a:latin typeface="Arial" panose="020B0604020202020204" pitchFamily="34" charset="0"/>
              </a:rPr>
              <a:t>Sediam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nonummy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nibh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</a:p>
          <a:p>
            <a:r>
              <a:rPr lang="en-US" dirty="0"/>
              <a:t>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consecteur</a:t>
            </a:r>
            <a:r>
              <a:rPr lang="en-US" dirty="0"/>
              <a:t> </a:t>
            </a:r>
            <a:r>
              <a:rPr lang="en-US" dirty="0" err="1"/>
              <a:t>nibh</a:t>
            </a:r>
            <a:endParaRPr lang="en-US" dirty="0"/>
          </a:p>
          <a:p>
            <a:r>
              <a:rPr lang="en-US" dirty="0"/>
              <a:t>Magna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aliquam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erat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volutpat</a:t>
            </a:r>
            <a:r>
              <a:rPr lang="en-US" b="0" i="0" dirty="0">
                <a:effectLst/>
                <a:latin typeface="Arial" panose="020B0604020202020204" pitchFamily="34" charset="0"/>
              </a:rPr>
              <a:t>. </a:t>
            </a:r>
            <a:endParaRPr lang="en-US" dirty="0"/>
          </a:p>
          <a:p>
            <a:pPr marL="342866" marR="0" lvl="0" indent="-342866" algn="l" defTabSz="685734" rtl="0" eaLnBrk="1" fontAlgn="auto" latinLnBrk="0" hangingPunct="1">
              <a:lnSpc>
                <a:spcPct val="15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="0" i="0" dirty="0" err="1">
                <a:effectLst/>
                <a:latin typeface="Arial" panose="020B0604020202020204" pitchFamily="34" charset="0"/>
              </a:rPr>
              <a:t>Sed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diam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nonummy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nibh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euismod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tincidunt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dirty="0"/>
              <a:t>Lorem ipsum sit </a:t>
            </a:r>
            <a:r>
              <a:rPr lang="en-US" dirty="0" err="1"/>
              <a:t>amet</a:t>
            </a:r>
            <a:endParaRPr lang="en-US" dirty="0"/>
          </a:p>
          <a:p>
            <a:r>
              <a:rPr lang="en-US" b="0" i="0" dirty="0" err="1">
                <a:effectLst/>
                <a:latin typeface="Arial" panose="020B0604020202020204" pitchFamily="34" charset="0"/>
              </a:rPr>
              <a:t>Sediam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nonummy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nibh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</a:p>
          <a:p>
            <a:pPr marL="342866" marR="0" lvl="0" indent="-342866" algn="l" defTabSz="685734" rtl="0" eaLnBrk="1" fontAlgn="auto" latinLnBrk="0" hangingPunct="1">
              <a:lnSpc>
                <a:spcPct val="15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3C7DA10-CF0E-5645-99F4-D08EEEBFFC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29" y="330036"/>
            <a:ext cx="2239697" cy="838364"/>
          </a:xfrm>
        </p:spPr>
        <p:txBody>
          <a:bodyPr anchor="t">
            <a:normAutofit/>
          </a:bodyPr>
          <a:lstStyle>
            <a:lvl1pPr algn="l">
              <a:defRPr sz="4000" b="1" i="0">
                <a:solidFill>
                  <a:srgbClr val="1E19BB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2376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a">
    <p:bg>
      <p:bgPr>
        <a:solidFill>
          <a:srgbClr val="0025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A3A3A3-064C-FC40-B764-07FFF2BD9E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97D3B5B-2EAA-2340-8061-6C674C47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182" y="2960255"/>
            <a:ext cx="5451635" cy="642917"/>
          </a:xfrm>
        </p:spPr>
        <p:txBody>
          <a:bodyPr anchor="t" anchorCtr="1">
            <a:normAutofit/>
          </a:bodyPr>
          <a:lstStyle>
            <a:lvl1pPr algn="l">
              <a:defRPr sz="4000" b="1" i="0">
                <a:solidFill>
                  <a:srgbClr val="1E19BB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2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6FEFC-CCC7-A94C-AAC3-BECAE4BF5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1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29" r:id="rId2"/>
    <p:sldLayoutId id="2147483932" r:id="rId3"/>
    <p:sldLayoutId id="2147483930" r:id="rId4"/>
    <p:sldLayoutId id="2147483931" r:id="rId5"/>
    <p:sldLayoutId id="2147483933" r:id="rId6"/>
    <p:sldLayoutId id="2147483865" r:id="rId7"/>
    <p:sldLayoutId id="2147483950" r:id="rId8"/>
    <p:sldLayoutId id="2147483935" r:id="rId9"/>
    <p:sldLayoutId id="2147483937" r:id="rId10"/>
    <p:sldLayoutId id="2147483914" r:id="rId11"/>
    <p:sldLayoutId id="2147483902" r:id="rId12"/>
    <p:sldLayoutId id="2147483945" r:id="rId13"/>
    <p:sldLayoutId id="2147483946" r:id="rId14"/>
    <p:sldLayoutId id="2147483942" r:id="rId15"/>
    <p:sldLayoutId id="2147483939" r:id="rId16"/>
    <p:sldLayoutId id="2147483925" r:id="rId17"/>
    <p:sldLayoutId id="2147483944" r:id="rId18"/>
    <p:sldLayoutId id="2147483895" r:id="rId19"/>
    <p:sldLayoutId id="2147483949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project/1638785" TargetMode="External"/><Relationship Id="rId7" Type="http://schemas.openxmlformats.org/officeDocument/2006/relationships/image" Target="../media/image3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github.com/jhhughes256/pfe_shiny_intro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doi.org/10.13026/gxmm-es70" TargetMode="Externa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project/1638785" TargetMode="External"/><Relationship Id="rId2" Type="http://schemas.openxmlformats.org/officeDocument/2006/relationships/hyperlink" Target="https://github.com/jhhughes256/pfe_shiny_intro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requestmanager.pfizer.com/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pfizer.com/" TargetMode="External"/><Relationship Id="rId2" Type="http://schemas.openxmlformats.org/officeDocument/2006/relationships/hyperlink" Target="https://teams.microsoft.com/l/file/E7AB6430-3E98-48DE-A572-38505202CDB7?tenantId=7a916015-20ae-4ad1-9170-eefd915e9272&amp;fileType=docx&amp;objectUrl=https%3A%2F%2Fpfizer.sharepoint.com%2Fsites%2FRinPfizer%2FShared%20Documents%2FGeneral%2FInstalling%20R-3.4.1%2C%20R-3.5.1%2C%20R-3.6.1.docx&amp;baseUrl=https%3A%2F%2Fpfizer.sharepoint.com%2Fsites%2FRinPfizer&amp;serviceName=teams&amp;threadId=19:c052c67b681a44388d8e491785707b05@thread.skype&amp;groupId=fd6cdb86-cbf7-4b61-a453-eadd95319c9c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rsc.pfizer.com/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rsc.pfizer.com/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2.png"/><Relationship Id="rId5" Type="http://schemas.openxmlformats.org/officeDocument/2006/relationships/image" Target="../media/image38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mastering-shiny.org/" TargetMode="External"/><Relationship Id="rId3" Type="http://schemas.openxmlformats.org/officeDocument/2006/relationships/hyperlink" Target="https://shiny.rstudio.com/tutorial/written-tutorial/lesson1/" TargetMode="External"/><Relationship Id="rId7" Type="http://schemas.openxmlformats.org/officeDocument/2006/relationships/hyperlink" Target="https://shiny.rstudio.com/articles/" TargetMode="External"/><Relationship Id="rId2" Type="http://schemas.openxmlformats.org/officeDocument/2006/relationships/hyperlink" Target="https://pfizer.sharepoint.com/sites/GPMx/SitePages/R-Shiny.aspx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ascpt.onlinelibrary.wiley.com/doi/full/10.1002/psp4.21" TargetMode="External"/><Relationship Id="rId5" Type="http://schemas.openxmlformats.org/officeDocument/2006/relationships/hyperlink" Target="https://shiny.rstudio.com/images/shiny-cheatsheet.pdf" TargetMode="External"/><Relationship Id="rId4" Type="http://schemas.openxmlformats.org/officeDocument/2006/relationships/hyperlink" Target="https://vimeo.com/131218530" TargetMode="External"/><Relationship Id="rId9" Type="http://schemas.openxmlformats.org/officeDocument/2006/relationships/hyperlink" Target="https://engineering-shiny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sc.pfizer.com/content/17" TargetMode="External"/><Relationship Id="rId4" Type="http://schemas.openxmlformats.org/officeDocument/2006/relationships/hyperlink" Target="https://azpksim.pfizer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E1932-9661-4C1A-AA24-3498C6C3E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3948" y="2681049"/>
            <a:ext cx="5848772" cy="747951"/>
          </a:xfrm>
        </p:spPr>
        <p:txBody>
          <a:bodyPr/>
          <a:lstStyle/>
          <a:p>
            <a:r>
              <a:rPr lang="en-US" dirty="0"/>
              <a:t>Introduction to Shiny Part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B93513-8B9B-4AFC-96B5-A4E0975AEF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3948" y="3546948"/>
            <a:ext cx="4207118" cy="628439"/>
          </a:xfrm>
        </p:spPr>
        <p:txBody>
          <a:bodyPr/>
          <a:lstStyle/>
          <a:p>
            <a:r>
              <a:rPr lang="en-US" dirty="0"/>
              <a:t>Jim Hughes</a:t>
            </a:r>
          </a:p>
        </p:txBody>
      </p:sp>
    </p:spTree>
    <p:extLst>
      <p:ext uri="{BB962C8B-B14F-4D97-AF65-F5344CB8AC3E}">
        <p14:creationId xmlns:p14="http://schemas.microsoft.com/office/powerpoint/2010/main" val="38475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A66783-8044-4EE0-A59B-E9CDD310B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A1D504-EE1B-4FC2-A5A6-C9B2EAD4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5704A-3D28-420A-8F93-1283DB5F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350" y="1973993"/>
            <a:ext cx="3740760" cy="197005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1F68592-F627-4EDF-B438-22E8ED2BE9F6}"/>
              </a:ext>
            </a:extLst>
          </p:cNvPr>
          <p:cNvSpPr/>
          <p:nvPr/>
        </p:nvSpPr>
        <p:spPr>
          <a:xfrm>
            <a:off x="4445691" y="2484027"/>
            <a:ext cx="2434343" cy="474994"/>
          </a:xfrm>
          <a:prstGeom prst="rightArrow">
            <a:avLst/>
          </a:prstGeom>
          <a:solidFill>
            <a:srgbClr val="00AEEF"/>
          </a:solidFill>
          <a:ln>
            <a:solidFill>
              <a:srgbClr val="1E1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AEEF"/>
                </a:solidFill>
              </a:ln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A1F771F-8391-4924-8038-037AB2485991}"/>
              </a:ext>
            </a:extLst>
          </p:cNvPr>
          <p:cNvSpPr/>
          <p:nvPr/>
        </p:nvSpPr>
        <p:spPr>
          <a:xfrm rot="10800000">
            <a:off x="4445691" y="3064172"/>
            <a:ext cx="2434343" cy="474994"/>
          </a:xfrm>
          <a:prstGeom prst="rightArrow">
            <a:avLst/>
          </a:prstGeom>
          <a:solidFill>
            <a:srgbClr val="00AEEF"/>
          </a:solidFill>
          <a:ln>
            <a:solidFill>
              <a:srgbClr val="1E1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AEEF"/>
                </a:solidFill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EBB280-E3C1-44A3-A3E1-82F92AF02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09" y="2695280"/>
            <a:ext cx="1068512" cy="73778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8ED323A-DFC6-4BC2-BC2C-86EEE828BB7C}"/>
              </a:ext>
            </a:extLst>
          </p:cNvPr>
          <p:cNvGrpSpPr/>
          <p:nvPr/>
        </p:nvGrpSpPr>
        <p:grpSpPr>
          <a:xfrm>
            <a:off x="2134383" y="4243034"/>
            <a:ext cx="843408" cy="1078695"/>
            <a:chOff x="8917792" y="1520059"/>
            <a:chExt cx="764197" cy="97738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E163399-520C-4B7F-8940-D8C9EDEFD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7792" y="1520059"/>
              <a:ext cx="764197" cy="97738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C6A14C5-36A0-4417-9DA5-A1A0A00CE812}"/>
                </a:ext>
              </a:extLst>
            </p:cNvPr>
            <p:cNvSpPr/>
            <p:nvPr/>
          </p:nvSpPr>
          <p:spPr>
            <a:xfrm>
              <a:off x="8969542" y="1624263"/>
              <a:ext cx="427121" cy="7940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56A11C-57CC-4CF3-87FF-62AAFD2DB056}"/>
                </a:ext>
              </a:extLst>
            </p:cNvPr>
            <p:cNvSpPr/>
            <p:nvPr/>
          </p:nvSpPr>
          <p:spPr>
            <a:xfrm>
              <a:off x="9183971" y="1855761"/>
              <a:ext cx="451652" cy="562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5C2428-5334-4666-B8C7-1BA729455F45}"/>
              </a:ext>
            </a:extLst>
          </p:cNvPr>
          <p:cNvGrpSpPr/>
          <p:nvPr/>
        </p:nvGrpSpPr>
        <p:grpSpPr>
          <a:xfrm>
            <a:off x="9137026" y="4243034"/>
            <a:ext cx="843408" cy="1078695"/>
            <a:chOff x="8917792" y="1520059"/>
            <a:chExt cx="764197" cy="97738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45C4F86-4F94-42BC-9128-4185B2BA9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7792" y="1520059"/>
              <a:ext cx="764197" cy="97738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4465D9B-8E82-4CF8-AB21-0D004C1BA62B}"/>
                </a:ext>
              </a:extLst>
            </p:cNvPr>
            <p:cNvSpPr/>
            <p:nvPr/>
          </p:nvSpPr>
          <p:spPr>
            <a:xfrm>
              <a:off x="8969542" y="1624263"/>
              <a:ext cx="427121" cy="7940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32D4906-B764-4932-8FE6-CA26CC62EC09}"/>
                </a:ext>
              </a:extLst>
            </p:cNvPr>
            <p:cNvSpPr/>
            <p:nvPr/>
          </p:nvSpPr>
          <p:spPr>
            <a:xfrm>
              <a:off x="9183971" y="1855761"/>
              <a:ext cx="451652" cy="562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6BFCC2-CD8C-4ECD-BF69-9A05AFD92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785" y="4548748"/>
            <a:ext cx="702603" cy="54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FA327F0-D3E8-4ED3-B162-956929232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280" y="4510508"/>
            <a:ext cx="620900" cy="6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20DB4B3-F7E2-4F67-B1B6-51D9793C9B95}"/>
              </a:ext>
            </a:extLst>
          </p:cNvPr>
          <p:cNvSpPr txBox="1"/>
          <p:nvPr/>
        </p:nvSpPr>
        <p:spPr>
          <a:xfrm>
            <a:off x="1726371" y="5327772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R code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BA08EE-1C9E-49CB-8197-9D0BDAA5EC74}"/>
              </a:ext>
            </a:extLst>
          </p:cNvPr>
          <p:cNvSpPr txBox="1"/>
          <p:nvPr/>
        </p:nvSpPr>
        <p:spPr>
          <a:xfrm>
            <a:off x="8741839" y="5327772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Interface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0A191B59-B71C-4AFE-8CA1-F3F0301547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63300" y="1135659"/>
            <a:ext cx="8065400" cy="9622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R code runs on the server and sends HTML the browser.</a:t>
            </a:r>
          </a:p>
        </p:txBody>
      </p:sp>
    </p:spTree>
    <p:extLst>
      <p:ext uri="{BB962C8B-B14F-4D97-AF65-F5344CB8AC3E}">
        <p14:creationId xmlns:p14="http://schemas.microsoft.com/office/powerpoint/2010/main" val="679876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496E24-9B53-43D8-A925-297CF607F6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86" b="15959"/>
          <a:stretch/>
        </p:blipFill>
        <p:spPr>
          <a:xfrm>
            <a:off x="4186989" y="4716229"/>
            <a:ext cx="1525003" cy="37386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7D663E-3318-4128-BCB5-4D526F3297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7" y="1569826"/>
            <a:ext cx="5685153" cy="420103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Navigate to RStudio Cloud or RStudio Desktop</a:t>
            </a:r>
          </a:p>
          <a:p>
            <a:r>
              <a:rPr lang="en-US" dirty="0"/>
              <a:t>Create a new Shiny Web App</a:t>
            </a:r>
          </a:p>
          <a:p>
            <a:pPr lvl="1"/>
            <a:r>
              <a:rPr lang="en-US" dirty="0"/>
              <a:t>File &gt; New File &gt; Shiny Web App</a:t>
            </a:r>
          </a:p>
          <a:p>
            <a:pPr lvl="1"/>
            <a:r>
              <a:rPr lang="en-US" dirty="0"/>
              <a:t>Give it any name you like</a:t>
            </a:r>
          </a:p>
          <a:p>
            <a:r>
              <a:rPr lang="en-US" dirty="0"/>
              <a:t>Press the run button and explore the app</a:t>
            </a:r>
          </a:p>
          <a:p>
            <a:r>
              <a:rPr lang="en-US" dirty="0"/>
              <a:t>Look at the example app code</a:t>
            </a:r>
          </a:p>
          <a:p>
            <a:pPr lvl="1"/>
            <a:r>
              <a:rPr lang="en-US" dirty="0"/>
              <a:t>What code seems familiar?</a:t>
            </a:r>
          </a:p>
          <a:p>
            <a:pPr lvl="1"/>
            <a:r>
              <a:rPr lang="en-US" dirty="0"/>
              <a:t>What code is new to you?</a:t>
            </a:r>
          </a:p>
          <a:p>
            <a:pPr marL="0" indent="0">
              <a:buNone/>
            </a:pPr>
            <a:r>
              <a:rPr lang="en-US" b="1" dirty="0"/>
              <a:t>Resources</a:t>
            </a:r>
          </a:p>
          <a:p>
            <a:r>
              <a:rPr lang="en-US" dirty="0"/>
              <a:t>RStudio Cloud</a:t>
            </a:r>
          </a:p>
          <a:p>
            <a:pPr lvl="1"/>
            <a:r>
              <a:rPr lang="en-US" dirty="0">
                <a:hlinkClick r:id="rId3"/>
              </a:rPr>
              <a:t>https://rstudio.cloud/project/1638785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Press Save a Permanent Copy</a:t>
            </a:r>
          </a:p>
          <a:p>
            <a:r>
              <a:rPr lang="en-US" dirty="0"/>
              <a:t>Session Materials on GitHub</a:t>
            </a:r>
          </a:p>
          <a:p>
            <a:pPr lvl="1"/>
            <a:r>
              <a:rPr lang="en-US" dirty="0">
                <a:hlinkClick r:id="rId4"/>
              </a:rPr>
              <a:t>https://github.com/jhhughes256/pfe_shiny_intro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DAB3A6-F43D-411B-BAAA-20FFEB29D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77D9F6-82A7-4CFA-8A55-C07E6543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and Shiny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F79B94-02F0-4E8B-9693-C48D9DEE6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998" y="1397165"/>
            <a:ext cx="5029200" cy="1504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FEAAB7-5001-4FDF-9F4F-17D7F1EA4B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537" y="2420393"/>
            <a:ext cx="250760" cy="331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0B0483-62D1-4638-B1E9-895D504984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7785"/>
          <a:stretch/>
        </p:blipFill>
        <p:spPr>
          <a:xfrm>
            <a:off x="6571339" y="3065092"/>
            <a:ext cx="5059859" cy="27057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2C55AF-93EB-49C6-AE2A-3006BC2DBC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200" y="3263138"/>
            <a:ext cx="250760" cy="3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62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77B979-5562-4B96-AF15-8CFD679856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library(shiny)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Lucida Console" panose="020B0609040504020204" pitchFamily="49" charset="0"/>
              </a:rPr>
              <a:t>ui</a:t>
            </a:r>
            <a:r>
              <a:rPr lang="en-US" dirty="0">
                <a:latin typeface="Lucida Console" panose="020B0609040504020204" pitchFamily="49" charset="0"/>
              </a:rPr>
              <a:t> &lt;- </a:t>
            </a:r>
            <a:r>
              <a:rPr lang="en-US" dirty="0" err="1">
                <a:latin typeface="Lucida Console" panose="020B0609040504020204" pitchFamily="49" charset="0"/>
              </a:rPr>
              <a:t>fluidPage</a:t>
            </a:r>
            <a:r>
              <a:rPr lang="en-US" dirty="0">
                <a:latin typeface="Lucida Console" panose="020B060904050402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server &lt;- function(input, output) {}</a:t>
            </a: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Lucida Console" panose="020B0609040504020204" pitchFamily="49" charset="0"/>
              </a:rPr>
              <a:t>shinyApp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ui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ui</a:t>
            </a:r>
            <a:r>
              <a:rPr lang="en-US" dirty="0">
                <a:latin typeface="Lucida Console" panose="020B0609040504020204" pitchFamily="49" charset="0"/>
              </a:rPr>
              <a:t>, server = server)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14AEEF-95A9-417E-A710-5E8F6A268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2FFE36-5A3E-4B51-85F2-AFC58C96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App Structure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60F8882E-0454-490A-8B77-D8ED2FE827F0}"/>
              </a:ext>
            </a:extLst>
          </p:cNvPr>
          <p:cNvSpPr/>
          <p:nvPr/>
        </p:nvSpPr>
        <p:spPr>
          <a:xfrm rot="10800000">
            <a:off x="3302669" y="2437993"/>
            <a:ext cx="3713747" cy="757737"/>
          </a:xfrm>
          <a:prstGeom prst="homePlate">
            <a:avLst/>
          </a:prstGeom>
          <a:solidFill>
            <a:srgbClr val="00AEEF"/>
          </a:solidFill>
          <a:ln>
            <a:solidFill>
              <a:srgbClr val="1E1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8E7C7-7A53-4842-9760-EF0BA82BB1CC}"/>
              </a:ext>
            </a:extLst>
          </p:cNvPr>
          <p:cNvSpPr txBox="1"/>
          <p:nvPr/>
        </p:nvSpPr>
        <p:spPr>
          <a:xfrm>
            <a:off x="3717758" y="2493697"/>
            <a:ext cx="3218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 code describing the UI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When run it generates HTML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CFD53854-A992-4C25-8D8B-89DC05ACD670}"/>
              </a:ext>
            </a:extLst>
          </p:cNvPr>
          <p:cNvSpPr/>
          <p:nvPr/>
        </p:nvSpPr>
        <p:spPr>
          <a:xfrm rot="10800000">
            <a:off x="7204910" y="3260921"/>
            <a:ext cx="3713747" cy="757737"/>
          </a:xfrm>
          <a:prstGeom prst="homePlate">
            <a:avLst/>
          </a:prstGeom>
          <a:solidFill>
            <a:srgbClr val="00AEEF"/>
          </a:solidFill>
          <a:ln>
            <a:solidFill>
              <a:srgbClr val="1E1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03E29-7A6A-49C4-851D-B6CA2BFFF131}"/>
              </a:ext>
            </a:extLst>
          </p:cNvPr>
          <p:cNvSpPr txBox="1"/>
          <p:nvPr/>
        </p:nvSpPr>
        <p:spPr>
          <a:xfrm>
            <a:off x="7619999" y="3316625"/>
            <a:ext cx="3218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 code responsible for computation i.e. simulation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936B7431-BA04-429B-8C03-CBD2663C505B}"/>
              </a:ext>
            </a:extLst>
          </p:cNvPr>
          <p:cNvSpPr/>
          <p:nvPr/>
        </p:nvSpPr>
        <p:spPr>
          <a:xfrm rot="10800000">
            <a:off x="5965658" y="4139551"/>
            <a:ext cx="3713747" cy="757737"/>
          </a:xfrm>
          <a:prstGeom prst="homePlate">
            <a:avLst/>
          </a:prstGeom>
          <a:solidFill>
            <a:srgbClr val="00AEEF"/>
          </a:solidFill>
          <a:ln>
            <a:solidFill>
              <a:srgbClr val="1E1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7BDF95-BEB8-41D6-85EC-296AF5539867}"/>
              </a:ext>
            </a:extLst>
          </p:cNvPr>
          <p:cNvSpPr txBox="1"/>
          <p:nvPr/>
        </p:nvSpPr>
        <p:spPr>
          <a:xfrm>
            <a:off x="6380747" y="4195255"/>
            <a:ext cx="3218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 function that puts the two pieces together!</a:t>
            </a:r>
          </a:p>
        </p:txBody>
      </p:sp>
    </p:spTree>
    <p:extLst>
      <p:ext uri="{BB962C8B-B14F-4D97-AF65-F5344CB8AC3E}">
        <p14:creationId xmlns:p14="http://schemas.microsoft.com/office/powerpoint/2010/main" val="2237095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CC27E-A71A-4D33-BF2A-755DAAF57A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7" y="1714752"/>
            <a:ext cx="5685153" cy="3816105"/>
          </a:xfrm>
        </p:spPr>
        <p:txBody>
          <a:bodyPr>
            <a:normAutofit/>
          </a:bodyPr>
          <a:lstStyle/>
          <a:p>
            <a:r>
              <a:rPr lang="en-US" dirty="0"/>
              <a:t>A small subset of an open-source de-identified ICU electronic health record data from 200,000+ admissions</a:t>
            </a:r>
          </a:p>
          <a:p>
            <a:r>
              <a:rPr lang="en-US" dirty="0"/>
              <a:t>Contains information on admission diagnosis and lab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BBE81-E30E-47A7-91D2-12D5967A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BBFC00-26F3-40A2-BD1D-AF7B8290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eICU</a:t>
            </a:r>
            <a:r>
              <a:rPr lang="en-US" dirty="0"/>
              <a:t> Application – Example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3F50AD-88DD-489E-AF3B-3FAF43847467}"/>
              </a:ext>
            </a:extLst>
          </p:cNvPr>
          <p:cNvSpPr/>
          <p:nvPr/>
        </p:nvSpPr>
        <p:spPr>
          <a:xfrm>
            <a:off x="410846" y="3874901"/>
            <a:ext cx="5685153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/>
              <a:t>References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Johnson, A., Pollard, T., Badawi, O., &amp; Raffa, J. (2019). </a:t>
            </a:r>
            <a:r>
              <a:rPr lang="en-US" sz="1400" dirty="0" err="1"/>
              <a:t>eICU</a:t>
            </a:r>
            <a:r>
              <a:rPr lang="en-US" sz="1400" dirty="0"/>
              <a:t> Collaborative Research Database Demo (version 2.0). </a:t>
            </a:r>
            <a:r>
              <a:rPr lang="en-US" sz="1400" dirty="0" err="1"/>
              <a:t>PhysioNet</a:t>
            </a:r>
            <a:r>
              <a:rPr lang="en-US" sz="1400" dirty="0"/>
              <a:t>. </a:t>
            </a:r>
            <a:r>
              <a:rPr lang="en-US" sz="1400" dirty="0">
                <a:hlinkClick r:id="rId2"/>
              </a:rPr>
              <a:t>https://doi.org/10.13026/gxmm-es70</a:t>
            </a:r>
            <a:r>
              <a:rPr lang="en-US" sz="1400" dirty="0"/>
              <a:t>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Goldberger, A., et al. (2000). </a:t>
            </a:r>
            <a:r>
              <a:rPr lang="en-US" sz="1400" dirty="0" err="1"/>
              <a:t>PhysioBank</a:t>
            </a:r>
            <a:r>
              <a:rPr lang="en-US" sz="1400" dirty="0"/>
              <a:t>, </a:t>
            </a:r>
            <a:r>
              <a:rPr lang="en-US" sz="1400" dirty="0" err="1"/>
              <a:t>PhysioToolkit</a:t>
            </a:r>
            <a:r>
              <a:rPr lang="en-US" sz="1400" dirty="0"/>
              <a:t>, and </a:t>
            </a:r>
            <a:r>
              <a:rPr lang="en-US" sz="1400" dirty="0" err="1"/>
              <a:t>PhysioNet</a:t>
            </a:r>
            <a:r>
              <a:rPr lang="en-US" sz="1400" dirty="0"/>
              <a:t>: Components of a new research resource for complex physiologic signals. Circulation [Online]. 101 (23), </a:t>
            </a:r>
            <a:br>
              <a:rPr lang="en-US" sz="1400" dirty="0"/>
            </a:br>
            <a:r>
              <a:rPr lang="en-US" sz="1400" dirty="0"/>
              <a:t>pp. e215-e220.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5DAB3-BF1E-4089-8F19-19E8F067637E}"/>
              </a:ext>
            </a:extLst>
          </p:cNvPr>
          <p:cNvSpPr txBox="1"/>
          <p:nvPr/>
        </p:nvSpPr>
        <p:spPr>
          <a:xfrm>
            <a:off x="8475388" y="4675120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eICU_app_01.R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C2C076-1993-481B-920B-B4A3484D9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015" y="1714752"/>
            <a:ext cx="5396605" cy="275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7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CD075F-F9D4-4CCE-97B4-B593C20432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32381" y="1714752"/>
            <a:ext cx="5731166" cy="3816105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B7B7B"/>
                </a:solidFill>
                <a:latin typeface="Lucida Console" panose="020B0609040504020204" pitchFamily="49" charset="0"/>
              </a:rPr>
              <a:t># Define plot columns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plot_x</a:t>
            </a:r>
            <a:r>
              <a:rPr lang="en-US" dirty="0">
                <a:solidFill>
                  <a:srgbClr val="D6006E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&lt;- "troponin - I"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plot_y</a:t>
            </a:r>
            <a:r>
              <a:rPr lang="en-US" dirty="0">
                <a:solidFill>
                  <a:srgbClr val="D6006E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&lt;- "CPK-MB"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B7B7B"/>
                </a:solidFill>
                <a:latin typeface="Lucida Console" panose="020B0609040504020204" pitchFamily="49" charset="0"/>
              </a:rPr>
              <a:t># Create data for exploratory graphics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plotData</a:t>
            </a:r>
            <a:r>
              <a:rPr lang="en-US" dirty="0">
                <a:latin typeface="Lucida Console" panose="020B0609040504020204" pitchFamily="49" charset="0"/>
              </a:rPr>
              <a:t> &lt;- </a:t>
            </a:r>
            <a:r>
              <a:rPr lang="en-US" dirty="0" err="1">
                <a:latin typeface="Lucida Console" panose="020B0609040504020204" pitchFamily="49" charset="0"/>
              </a:rPr>
              <a:t>tibble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err="1">
                <a:latin typeface="Lucida Console" panose="020B0609040504020204" pitchFamily="49" charset="0"/>
              </a:rPr>
              <a:t>xaxis</a:t>
            </a:r>
            <a:r>
              <a:rPr lang="en-US" dirty="0">
                <a:latin typeface="Lucida Console" panose="020B0609040504020204" pitchFamily="49" charset="0"/>
              </a:rPr>
              <a:t> = pull(</a:t>
            </a:r>
            <a:r>
              <a:rPr lang="en-US" dirty="0" err="1">
                <a:solidFill>
                  <a:srgbClr val="CC292B"/>
                </a:solidFill>
                <a:latin typeface="Lucida Console" panose="020B0609040504020204" pitchFamily="49" charset="0"/>
              </a:rPr>
              <a:t>eicuData</a:t>
            </a:r>
            <a:r>
              <a:rPr lang="en-US" dirty="0">
                <a:latin typeface="Lucida Console" panose="020B0609040504020204" pitchFamily="49" charset="0"/>
              </a:rPr>
              <a:t>, paste0("</a:t>
            </a:r>
            <a:r>
              <a:rPr lang="en-US" dirty="0" err="1">
                <a:latin typeface="Lucida Console" panose="020B0609040504020204" pitchFamily="49" charset="0"/>
              </a:rPr>
              <a:t>labresult</a:t>
            </a:r>
            <a:r>
              <a:rPr lang="en-US" dirty="0">
                <a:latin typeface="Lucida Console" panose="020B0609040504020204" pitchFamily="49" charset="0"/>
              </a:rPr>
              <a:t>_",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plot_x</a:t>
            </a:r>
            <a:r>
              <a:rPr lang="en-US" dirty="0">
                <a:latin typeface="Lucida Console" panose="020B0609040504020204" pitchFamily="49" charset="0"/>
              </a:rPr>
              <a:t>)),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err="1">
                <a:latin typeface="Lucida Console" panose="020B0609040504020204" pitchFamily="49" charset="0"/>
              </a:rPr>
              <a:t>yaxis</a:t>
            </a:r>
            <a:r>
              <a:rPr lang="en-US" dirty="0">
                <a:latin typeface="Lucida Console" panose="020B0609040504020204" pitchFamily="49" charset="0"/>
              </a:rPr>
              <a:t> = pull(</a:t>
            </a:r>
            <a:r>
              <a:rPr lang="en-US" dirty="0" err="1">
                <a:solidFill>
                  <a:srgbClr val="CC292B"/>
                </a:solidFill>
                <a:latin typeface="Lucida Console" panose="020B0609040504020204" pitchFamily="49" charset="0"/>
              </a:rPr>
              <a:t>eicuData</a:t>
            </a:r>
            <a:r>
              <a:rPr lang="en-US" dirty="0">
                <a:latin typeface="Lucida Console" panose="020B0609040504020204" pitchFamily="49" charset="0"/>
              </a:rPr>
              <a:t>, paste0("</a:t>
            </a:r>
            <a:r>
              <a:rPr lang="en-US" dirty="0" err="1">
                <a:latin typeface="Lucida Console" panose="020B0609040504020204" pitchFamily="49" charset="0"/>
              </a:rPr>
              <a:t>labresult</a:t>
            </a:r>
            <a:r>
              <a:rPr lang="en-US" dirty="0">
                <a:latin typeface="Lucida Console" panose="020B0609040504020204" pitchFamily="49" charset="0"/>
              </a:rPr>
              <a:t>_",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plot_y</a:t>
            </a:r>
            <a:r>
              <a:rPr lang="en-US" dirty="0">
                <a:latin typeface="Lucida Console" panose="020B0609040504020204" pitchFamily="49" charset="0"/>
              </a:rPr>
              <a:t>)),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err="1">
                <a:latin typeface="Lucida Console" panose="020B0609040504020204" pitchFamily="49" charset="0"/>
              </a:rPr>
              <a:t>xunit</a:t>
            </a:r>
            <a:r>
              <a:rPr lang="en-US" dirty="0">
                <a:latin typeface="Lucida Console" panose="020B0609040504020204" pitchFamily="49" charset="0"/>
              </a:rPr>
              <a:t> = pull(</a:t>
            </a:r>
            <a:r>
              <a:rPr lang="en-US" dirty="0" err="1">
                <a:solidFill>
                  <a:srgbClr val="CC292B"/>
                </a:solidFill>
                <a:latin typeface="Lucida Console" panose="020B0609040504020204" pitchFamily="49" charset="0"/>
              </a:rPr>
              <a:t>eicuData</a:t>
            </a:r>
            <a:r>
              <a:rPr lang="en-US" dirty="0">
                <a:latin typeface="Lucida Console" panose="020B0609040504020204" pitchFamily="49" charset="0"/>
              </a:rPr>
              <a:t>, paste0("</a:t>
            </a:r>
            <a:r>
              <a:rPr lang="en-US" dirty="0" err="1">
                <a:latin typeface="Lucida Console" panose="020B0609040504020204" pitchFamily="49" charset="0"/>
              </a:rPr>
              <a:t>labmeasurenamesystem</a:t>
            </a:r>
            <a:r>
              <a:rPr lang="en-US" dirty="0">
                <a:latin typeface="Lucida Console" panose="020B0609040504020204" pitchFamily="49" charset="0"/>
              </a:rPr>
              <a:t>_",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plot_x</a:t>
            </a:r>
            <a:r>
              <a:rPr lang="en-US" dirty="0">
                <a:latin typeface="Lucida Console" panose="020B0609040504020204" pitchFamily="49" charset="0"/>
              </a:rPr>
              <a:t>)),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err="1">
                <a:latin typeface="Lucida Console" panose="020B0609040504020204" pitchFamily="49" charset="0"/>
              </a:rPr>
              <a:t>yunit</a:t>
            </a:r>
            <a:r>
              <a:rPr lang="en-US" dirty="0">
                <a:latin typeface="Lucida Console" panose="020B0609040504020204" pitchFamily="49" charset="0"/>
              </a:rPr>
              <a:t> = pull(</a:t>
            </a:r>
            <a:r>
              <a:rPr lang="en-US" dirty="0" err="1">
                <a:solidFill>
                  <a:srgbClr val="CC292B"/>
                </a:solidFill>
                <a:latin typeface="Lucida Console" panose="020B0609040504020204" pitchFamily="49" charset="0"/>
              </a:rPr>
              <a:t>eicuData</a:t>
            </a:r>
            <a:r>
              <a:rPr lang="en-US" dirty="0">
                <a:latin typeface="Lucida Console" panose="020B0609040504020204" pitchFamily="49" charset="0"/>
              </a:rPr>
              <a:t>, paste0("</a:t>
            </a:r>
            <a:r>
              <a:rPr lang="en-US" dirty="0" err="1">
                <a:latin typeface="Lucida Console" panose="020B0609040504020204" pitchFamily="49" charset="0"/>
              </a:rPr>
              <a:t>labmeasurenamesystem</a:t>
            </a:r>
            <a:r>
              <a:rPr lang="en-US" dirty="0">
                <a:latin typeface="Lucida Console" panose="020B0609040504020204" pitchFamily="49" charset="0"/>
              </a:rPr>
              <a:t>_",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plot_y</a:t>
            </a:r>
            <a:r>
              <a:rPr lang="en-US" dirty="0">
                <a:latin typeface="Lucida Console" panose="020B0609040504020204" pitchFamily="49" charset="0"/>
              </a:rPr>
              <a:t>))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) %&gt;% filter(!is.na(</a:t>
            </a:r>
            <a:r>
              <a:rPr lang="en-US" dirty="0" err="1">
                <a:latin typeface="Lucida Console" panose="020B0609040504020204" pitchFamily="49" charset="0"/>
              </a:rPr>
              <a:t>xaxis</a:t>
            </a:r>
            <a:r>
              <a:rPr lang="en-US" dirty="0">
                <a:latin typeface="Lucida Console" panose="020B0609040504020204" pitchFamily="49" charset="0"/>
              </a:rPr>
              <a:t>) &amp; !is.na(</a:t>
            </a:r>
            <a:r>
              <a:rPr lang="en-US" dirty="0" err="1">
                <a:latin typeface="Lucida Console" panose="020B0609040504020204" pitchFamily="49" charset="0"/>
              </a:rPr>
              <a:t>yaxis</a:t>
            </a:r>
            <a:r>
              <a:rPr lang="en-US" dirty="0">
                <a:latin typeface="Lucida Console" panose="020B0609040504020204" pitchFamily="49" charset="0"/>
              </a:rPr>
              <a:t>))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xunit</a:t>
            </a:r>
            <a:r>
              <a:rPr lang="en-US" dirty="0">
                <a:latin typeface="Lucida Console" panose="020B0609040504020204" pitchFamily="49" charset="0"/>
              </a:rPr>
              <a:t> &lt;- unique(</a:t>
            </a:r>
            <a:r>
              <a:rPr lang="en-US" dirty="0" err="1">
                <a:latin typeface="Lucida Console" panose="020B0609040504020204" pitchFamily="49" charset="0"/>
              </a:rPr>
              <a:t>plotData$xunit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yunit</a:t>
            </a:r>
            <a:r>
              <a:rPr lang="en-US" dirty="0">
                <a:latin typeface="Lucida Console" panose="020B0609040504020204" pitchFamily="49" charset="0"/>
              </a:rPr>
              <a:t> &lt;- unique(</a:t>
            </a:r>
            <a:r>
              <a:rPr lang="en-US" dirty="0" err="1">
                <a:latin typeface="Lucida Console" panose="020B0609040504020204" pitchFamily="49" charset="0"/>
              </a:rPr>
              <a:t>plotData$yunit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B7B7B"/>
                </a:solidFill>
                <a:latin typeface="Lucida Console" panose="020B0609040504020204" pitchFamily="49" charset="0"/>
              </a:rPr>
              <a:t># Create exploratory graphics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>
                <a:solidFill>
                  <a:srgbClr val="00A950"/>
                </a:solidFill>
                <a:latin typeface="Lucida Console" panose="020B0609040504020204" pitchFamily="49" charset="0"/>
              </a:rPr>
              <a:t>p</a:t>
            </a:r>
            <a:r>
              <a:rPr lang="en-US" dirty="0">
                <a:latin typeface="Lucida Console" panose="020B0609040504020204" pitchFamily="49" charset="0"/>
              </a:rPr>
              <a:t> &lt;- NULL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>
                <a:solidFill>
                  <a:srgbClr val="00A950"/>
                </a:solidFill>
                <a:latin typeface="Lucida Console" panose="020B0609040504020204" pitchFamily="49" charset="0"/>
              </a:rPr>
              <a:t>p</a:t>
            </a:r>
            <a:r>
              <a:rPr lang="en-US" dirty="0">
                <a:latin typeface="Lucida Console" panose="020B0609040504020204" pitchFamily="49" charset="0"/>
              </a:rPr>
              <a:t> &lt;- </a:t>
            </a:r>
            <a:r>
              <a:rPr lang="en-US" dirty="0" err="1">
                <a:latin typeface="Lucida Console" panose="020B0609040504020204" pitchFamily="49" charset="0"/>
              </a:rPr>
              <a:t>ggplot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plotData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>
                <a:solidFill>
                  <a:srgbClr val="00A950"/>
                </a:solidFill>
                <a:latin typeface="Lucida Console" panose="020B0609040504020204" pitchFamily="49" charset="0"/>
              </a:rPr>
              <a:t>p</a:t>
            </a:r>
            <a:r>
              <a:rPr lang="en-US" dirty="0">
                <a:latin typeface="Lucida Console" panose="020B0609040504020204" pitchFamily="49" charset="0"/>
              </a:rPr>
              <a:t> &lt;- </a:t>
            </a:r>
            <a:r>
              <a:rPr lang="en-US" dirty="0">
                <a:solidFill>
                  <a:srgbClr val="00A950"/>
                </a:solidFill>
                <a:latin typeface="Lucida Console" panose="020B0609040504020204" pitchFamily="49" charset="0"/>
              </a:rPr>
              <a:t>p</a:t>
            </a:r>
            <a:r>
              <a:rPr lang="en-US" dirty="0">
                <a:latin typeface="Lucida Console" panose="020B0609040504020204" pitchFamily="49" charset="0"/>
              </a:rPr>
              <a:t> + </a:t>
            </a:r>
            <a:r>
              <a:rPr lang="en-US" dirty="0" err="1">
                <a:latin typeface="Lucida Console" panose="020B0609040504020204" pitchFamily="49" charset="0"/>
              </a:rPr>
              <a:t>geom_point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aes</a:t>
            </a:r>
            <a:r>
              <a:rPr lang="en-US" dirty="0">
                <a:latin typeface="Lucida Console" panose="020B0609040504020204" pitchFamily="49" charset="0"/>
              </a:rPr>
              <a:t>(x = </a:t>
            </a:r>
            <a:r>
              <a:rPr lang="en-US" dirty="0" err="1">
                <a:latin typeface="Lucida Console" panose="020B0609040504020204" pitchFamily="49" charset="0"/>
              </a:rPr>
              <a:t>xaxis</a:t>
            </a:r>
            <a:r>
              <a:rPr lang="en-US" dirty="0">
                <a:latin typeface="Lucida Console" panose="020B0609040504020204" pitchFamily="49" charset="0"/>
              </a:rPr>
              <a:t>, y = </a:t>
            </a:r>
            <a:r>
              <a:rPr lang="en-US" dirty="0" err="1">
                <a:latin typeface="Lucida Console" panose="020B0609040504020204" pitchFamily="49" charset="0"/>
              </a:rPr>
              <a:t>yaxis</a:t>
            </a:r>
            <a:r>
              <a:rPr lang="en-US" dirty="0">
                <a:latin typeface="Lucida Console" panose="020B0609040504020204" pitchFamily="49" charset="0"/>
              </a:rPr>
              <a:t>))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>
                <a:solidFill>
                  <a:srgbClr val="00A950"/>
                </a:solidFill>
                <a:latin typeface="Lucida Console" panose="020B0609040504020204" pitchFamily="49" charset="0"/>
              </a:rPr>
              <a:t>p</a:t>
            </a:r>
            <a:r>
              <a:rPr lang="en-US" dirty="0">
                <a:latin typeface="Lucida Console" panose="020B0609040504020204" pitchFamily="49" charset="0"/>
              </a:rPr>
              <a:t> &lt;- </a:t>
            </a:r>
            <a:r>
              <a:rPr lang="en-US" dirty="0">
                <a:solidFill>
                  <a:srgbClr val="00A950"/>
                </a:solidFill>
                <a:latin typeface="Lucida Console" panose="020B0609040504020204" pitchFamily="49" charset="0"/>
              </a:rPr>
              <a:t>p</a:t>
            </a:r>
            <a:r>
              <a:rPr lang="en-US" dirty="0">
                <a:latin typeface="Lucida Console" panose="020B0609040504020204" pitchFamily="49" charset="0"/>
              </a:rPr>
              <a:t> + labs(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x = paste0(</a:t>
            </a:r>
            <a:r>
              <a:rPr lang="en-US" dirty="0" err="1">
                <a:latin typeface="Lucida Console" panose="020B0609040504020204" pitchFamily="49" charset="0"/>
              </a:rPr>
              <a:t>plot_x</a:t>
            </a:r>
            <a:r>
              <a:rPr lang="en-US" dirty="0">
                <a:latin typeface="Lucida Console" panose="020B0609040504020204" pitchFamily="49" charset="0"/>
              </a:rPr>
              <a:t>, " (", </a:t>
            </a:r>
            <a:r>
              <a:rPr lang="en-US" dirty="0" err="1">
                <a:latin typeface="Lucida Console" panose="020B0609040504020204" pitchFamily="49" charset="0"/>
              </a:rPr>
              <a:t>xunit</a:t>
            </a:r>
            <a:r>
              <a:rPr lang="en-US" dirty="0">
                <a:latin typeface="Lucida Console" panose="020B0609040504020204" pitchFamily="49" charset="0"/>
              </a:rPr>
              <a:t>, ")"),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y = paste0(</a:t>
            </a:r>
            <a:r>
              <a:rPr lang="en-US" dirty="0" err="1">
                <a:latin typeface="Lucida Console" panose="020B0609040504020204" pitchFamily="49" charset="0"/>
              </a:rPr>
              <a:t>plot_y</a:t>
            </a:r>
            <a:r>
              <a:rPr lang="en-US" dirty="0">
                <a:latin typeface="Lucida Console" panose="020B0609040504020204" pitchFamily="49" charset="0"/>
              </a:rPr>
              <a:t>, " (", </a:t>
            </a:r>
            <a:r>
              <a:rPr lang="en-US" dirty="0" err="1">
                <a:latin typeface="Lucida Console" panose="020B0609040504020204" pitchFamily="49" charset="0"/>
              </a:rPr>
              <a:t>yunit</a:t>
            </a:r>
            <a:r>
              <a:rPr lang="en-US" dirty="0">
                <a:latin typeface="Lucida Console" panose="020B0609040504020204" pitchFamily="49" charset="0"/>
              </a:rPr>
              <a:t>, ")"))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>
                <a:solidFill>
                  <a:srgbClr val="00A950"/>
                </a:solidFill>
                <a:latin typeface="Lucida Console" panose="020B0609040504020204" pitchFamily="49" charset="0"/>
              </a:rPr>
              <a:t>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71123A-A842-4F86-B021-A42C8F74B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DFB335-9D08-4CDE-99E2-5666B9B6D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Code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DDBBDC08-C8E4-495B-8159-9C72FE386091}"/>
              </a:ext>
            </a:extLst>
          </p:cNvPr>
          <p:cNvSpPr/>
          <p:nvPr/>
        </p:nvSpPr>
        <p:spPr>
          <a:xfrm rot="10800000">
            <a:off x="8271584" y="1955131"/>
            <a:ext cx="1585064" cy="294773"/>
          </a:xfrm>
          <a:prstGeom prst="homePlate">
            <a:avLst/>
          </a:prstGeom>
          <a:noFill/>
          <a:ln>
            <a:solidFill>
              <a:srgbClr val="D60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0D5512-C9B4-4E09-AD47-5E04B82F89C8}"/>
              </a:ext>
            </a:extLst>
          </p:cNvPr>
          <p:cNvSpPr/>
          <p:nvPr/>
        </p:nvSpPr>
        <p:spPr>
          <a:xfrm>
            <a:off x="8641177" y="1910447"/>
            <a:ext cx="8819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6006E"/>
                </a:solidFill>
                <a:latin typeface="Lucida Console" panose="020B0609040504020204" pitchFamily="49" charset="0"/>
              </a:rPr>
              <a:t>input</a:t>
            </a:r>
            <a:endParaRPr lang="en-US" dirty="0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AF1186D-93C6-4789-8988-FDC9305348CA}"/>
              </a:ext>
            </a:extLst>
          </p:cNvPr>
          <p:cNvSpPr/>
          <p:nvPr/>
        </p:nvSpPr>
        <p:spPr>
          <a:xfrm rot="10800000">
            <a:off x="9350415" y="5157536"/>
            <a:ext cx="1585064" cy="294773"/>
          </a:xfrm>
          <a:prstGeom prst="homePlate">
            <a:avLst/>
          </a:prstGeom>
          <a:noFill/>
          <a:ln>
            <a:solidFill>
              <a:srgbClr val="00A9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82796F-D09D-47B3-91E7-587DF07DC5C9}"/>
              </a:ext>
            </a:extLst>
          </p:cNvPr>
          <p:cNvSpPr/>
          <p:nvPr/>
        </p:nvSpPr>
        <p:spPr>
          <a:xfrm>
            <a:off x="9677896" y="5106836"/>
            <a:ext cx="10214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A950"/>
                </a:solidFill>
                <a:latin typeface="Lucida Console" panose="020B0609040504020204" pitchFamily="49" charset="0"/>
              </a:rPr>
              <a:t>output</a:t>
            </a:r>
            <a:endParaRPr lang="en-US" dirty="0">
              <a:solidFill>
                <a:srgbClr val="00A95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246CFA-9F92-477A-9EDA-5444BC2D7A26}"/>
              </a:ext>
            </a:extLst>
          </p:cNvPr>
          <p:cNvSpPr/>
          <p:nvPr/>
        </p:nvSpPr>
        <p:spPr>
          <a:xfrm>
            <a:off x="2366207" y="5420406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CC292B"/>
                </a:solidFill>
                <a:latin typeface="Lucida Console" panose="020B0609040504020204" pitchFamily="49" charset="0"/>
              </a:rPr>
              <a:t>eicuData</a:t>
            </a:r>
            <a:endParaRPr lang="en-US" dirty="0">
              <a:solidFill>
                <a:srgbClr val="CC292B"/>
              </a:solidFill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36567556-9E50-426B-A633-BD1C0041DF4E}"/>
              </a:ext>
            </a:extLst>
          </p:cNvPr>
          <p:cNvSpPr txBox="1">
            <a:spLocks/>
          </p:cNvSpPr>
          <p:nvPr/>
        </p:nvSpPr>
        <p:spPr>
          <a:xfrm>
            <a:off x="410847" y="1281615"/>
            <a:ext cx="3524151" cy="1882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is in wide format</a:t>
            </a:r>
          </a:p>
          <a:p>
            <a:r>
              <a:rPr lang="en-US" dirty="0"/>
              <a:t>Row for each patient</a:t>
            </a:r>
          </a:p>
          <a:p>
            <a:r>
              <a:rPr lang="en-US" dirty="0"/>
              <a:t>Column for each lab value </a:t>
            </a:r>
          </a:p>
          <a:p>
            <a:r>
              <a:rPr lang="en-US" dirty="0"/>
              <a:t>Column for each lab unit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823EAE-EC22-4CB2-9D6E-B47812F1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56" y="3176329"/>
            <a:ext cx="52101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53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71123A-A842-4F86-B021-A42C8F74B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DFB335-9D08-4CDE-99E2-5666B9B6D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Mockup</a:t>
            </a:r>
          </a:p>
        </p:txBody>
      </p:sp>
      <p:pic>
        <p:nvPicPr>
          <p:cNvPr id="13" name="Picture 12" descr="Letter&#10;&#10;Description automatically generated">
            <a:extLst>
              <a:ext uri="{FF2B5EF4-FFF2-40B4-BE49-F238E27FC236}">
                <a16:creationId xmlns:a16="http://schemas.microsoft.com/office/drawing/2014/main" id="{E7F4143A-FC71-4A42-BC9D-288DAD5D5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36166" y="1714500"/>
            <a:ext cx="4986867" cy="3740150"/>
          </a:xfrm>
          <a:prstGeom prst="rect">
            <a:avLst/>
          </a:prstGeom>
        </p:spPr>
      </p:pic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284AFB6F-5C99-4275-9DB8-1DC71FC2A94B}"/>
              </a:ext>
            </a:extLst>
          </p:cNvPr>
          <p:cNvSpPr/>
          <p:nvPr/>
        </p:nvSpPr>
        <p:spPr>
          <a:xfrm>
            <a:off x="4586801" y="3150334"/>
            <a:ext cx="1585064" cy="294773"/>
          </a:xfrm>
          <a:prstGeom prst="homePlate">
            <a:avLst/>
          </a:prstGeom>
          <a:solidFill>
            <a:schemeClr val="bg1"/>
          </a:solidFill>
          <a:ln>
            <a:solidFill>
              <a:srgbClr val="D60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D54720-8EC4-46EC-9DC3-DB21E1DA9320}"/>
              </a:ext>
            </a:extLst>
          </p:cNvPr>
          <p:cNvSpPr/>
          <p:nvPr/>
        </p:nvSpPr>
        <p:spPr>
          <a:xfrm>
            <a:off x="4956394" y="3105650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6006E"/>
                </a:solidFill>
                <a:latin typeface="Lucida Console" panose="020B0609040504020204" pitchFamily="49" charset="0"/>
              </a:rPr>
              <a:t>input</a:t>
            </a:r>
            <a:endParaRPr lang="en-US" dirty="0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3D3BC931-E9D5-4625-B312-5C106FBF62E4}"/>
              </a:ext>
            </a:extLst>
          </p:cNvPr>
          <p:cNvSpPr/>
          <p:nvPr/>
        </p:nvSpPr>
        <p:spPr>
          <a:xfrm rot="10800000">
            <a:off x="9930501" y="3180209"/>
            <a:ext cx="1585064" cy="294773"/>
          </a:xfrm>
          <a:prstGeom prst="homePlate">
            <a:avLst/>
          </a:prstGeom>
          <a:solidFill>
            <a:schemeClr val="bg1"/>
          </a:solidFill>
          <a:ln>
            <a:solidFill>
              <a:srgbClr val="00A9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DCB7BF-8FBB-4D1A-AEE9-F8E76E6D0EEC}"/>
              </a:ext>
            </a:extLst>
          </p:cNvPr>
          <p:cNvSpPr/>
          <p:nvPr/>
        </p:nvSpPr>
        <p:spPr>
          <a:xfrm>
            <a:off x="10257982" y="3129509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A950"/>
                </a:solidFill>
                <a:latin typeface="Lucida Console" panose="020B0609040504020204" pitchFamily="49" charset="0"/>
              </a:rPr>
              <a:t>output</a:t>
            </a:r>
            <a:endParaRPr lang="en-US" dirty="0">
              <a:solidFill>
                <a:srgbClr val="00A950"/>
              </a:solidFill>
            </a:endParaRP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B0950179-9E41-4DEB-AFF4-4D44110B70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7" y="1714752"/>
            <a:ext cx="4840603" cy="3816105"/>
          </a:xfrm>
        </p:spPr>
        <p:txBody>
          <a:bodyPr>
            <a:normAutofit/>
          </a:bodyPr>
          <a:lstStyle/>
          <a:p>
            <a:r>
              <a:rPr lang="en-US" dirty="0"/>
              <a:t>When designing UI it can help to create a mockup of your app</a:t>
            </a:r>
          </a:p>
          <a:p>
            <a:r>
              <a:rPr lang="en-US" dirty="0"/>
              <a:t>Feel free to use:</a:t>
            </a:r>
          </a:p>
          <a:p>
            <a:pPr lvl="1"/>
            <a:r>
              <a:rPr lang="en-US" dirty="0"/>
              <a:t>Pen and paper</a:t>
            </a:r>
          </a:p>
          <a:p>
            <a:pPr lvl="1"/>
            <a:r>
              <a:rPr lang="en-US" dirty="0"/>
              <a:t>Paint / Balsamiq Mockup</a:t>
            </a:r>
          </a:p>
          <a:p>
            <a:pPr lvl="1"/>
            <a:r>
              <a:rPr lang="en-US" dirty="0" err="1"/>
              <a:t>Powerpoint</a:t>
            </a:r>
            <a:endParaRPr lang="en-US" dirty="0"/>
          </a:p>
          <a:p>
            <a:r>
              <a:rPr lang="en-US" dirty="0"/>
              <a:t>Think about: </a:t>
            </a:r>
          </a:p>
          <a:p>
            <a:pPr lvl="1"/>
            <a:r>
              <a:rPr lang="en-US" dirty="0"/>
              <a:t>How the app will be used</a:t>
            </a:r>
          </a:p>
          <a:p>
            <a:pPr lvl="1"/>
            <a:r>
              <a:rPr lang="en-US" dirty="0"/>
              <a:t>UI designs you like</a:t>
            </a:r>
          </a:p>
          <a:p>
            <a:pPr lvl="1"/>
            <a:r>
              <a:rPr lang="en-US" dirty="0"/>
              <a:t>UI designs you dislike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3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D365D49C-D9B1-40D0-AE43-7E88E9CE8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375" y="1937169"/>
            <a:ext cx="6413185" cy="327911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106A7B-DFE4-4D70-B917-3BAAD36FD1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8" y="1714752"/>
            <a:ext cx="5685152" cy="3816105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 err="1">
                <a:latin typeface="Lucida Console" panose="020B0609040504020204" pitchFamily="49" charset="0"/>
              </a:rPr>
              <a:t>app_ui</a:t>
            </a:r>
            <a:r>
              <a:rPr lang="en-US" dirty="0">
                <a:latin typeface="Lucida Console" panose="020B0609040504020204" pitchFamily="49" charset="0"/>
              </a:rPr>
              <a:t> &lt;- </a:t>
            </a:r>
            <a:r>
              <a:rPr lang="en-US" dirty="0" err="1">
                <a:solidFill>
                  <a:srgbClr val="00AEEF"/>
                </a:solidFill>
                <a:latin typeface="Lucida Console" panose="020B0609040504020204" pitchFamily="49" charset="0"/>
              </a:rPr>
              <a:t>fluidPage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solidFill>
                  <a:srgbClr val="CC292B"/>
                </a:solidFill>
                <a:latin typeface="Lucida Console" panose="020B0609040504020204" pitchFamily="49" charset="0"/>
              </a:rPr>
              <a:t>sidebarLayout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# Left panel (sidebar, inputs)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solidFill>
                  <a:srgbClr val="4A245E"/>
                </a:solidFill>
                <a:latin typeface="Lucida Console" panose="020B0609040504020204" pitchFamily="49" charset="0"/>
              </a:rPr>
              <a:t>sidebarPanel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selectInput</a:t>
            </a:r>
            <a:r>
              <a:rPr lang="en-US" dirty="0">
                <a:latin typeface="Lucida Console" panose="020B0609040504020204" pitchFamily="49" charset="0"/>
              </a:rPr>
              <a:t>("</a:t>
            </a:r>
            <a:r>
              <a:rPr lang="en-US" dirty="0" err="1">
                <a:latin typeface="Lucida Console" panose="020B0609040504020204" pitchFamily="49" charset="0"/>
              </a:rPr>
              <a:t>plot_x</a:t>
            </a:r>
            <a:r>
              <a:rPr lang="en-US" dirty="0">
                <a:latin typeface="Lucida Console" panose="020B0609040504020204" pitchFamily="49" charset="0"/>
              </a:rPr>
              <a:t>", "X-axis",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  choices = list("albumin", "alkaline </a:t>
            </a:r>
            <a:r>
              <a:rPr lang="en-US" dirty="0" err="1">
                <a:latin typeface="Lucida Console" panose="020B0609040504020204" pitchFamily="49" charset="0"/>
              </a:rPr>
              <a:t>phos</a:t>
            </a:r>
            <a:r>
              <a:rPr lang="en-US" dirty="0">
                <a:latin typeface="Lucida Console" panose="020B0609040504020204" pitchFamily="49" charset="0"/>
              </a:rPr>
              <a:t>.", ...),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  selected = "troponin - I"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),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#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selectInput</a:t>
            </a:r>
            <a:endParaRPr lang="en-US" dirty="0">
              <a:solidFill>
                <a:schemeClr val="bg2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selectInput</a:t>
            </a:r>
            <a:r>
              <a:rPr lang="en-US" dirty="0">
                <a:latin typeface="Lucida Console" panose="020B0609040504020204" pitchFamily="49" charset="0"/>
              </a:rPr>
              <a:t>("</a:t>
            </a:r>
            <a:r>
              <a:rPr lang="en-US" dirty="0" err="1">
                <a:latin typeface="Lucida Console" panose="020B0609040504020204" pitchFamily="49" charset="0"/>
              </a:rPr>
              <a:t>plot_y</a:t>
            </a:r>
            <a:r>
              <a:rPr lang="en-US" dirty="0">
                <a:latin typeface="Lucida Console" panose="020B0609040504020204" pitchFamily="49" charset="0"/>
              </a:rPr>
              <a:t>", "Y-axis",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  choices = list("albumin", "alkaline </a:t>
            </a:r>
            <a:r>
              <a:rPr lang="en-US" dirty="0" err="1">
                <a:latin typeface="Lucida Console" panose="020B0609040504020204" pitchFamily="49" charset="0"/>
              </a:rPr>
              <a:t>phos</a:t>
            </a:r>
            <a:r>
              <a:rPr lang="en-US" dirty="0">
                <a:latin typeface="Lucida Console" panose="020B0609040504020204" pitchFamily="49" charset="0"/>
              </a:rPr>
              <a:t>.", ...),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  selected = "CPK-MB"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)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#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selectInput</a:t>
            </a:r>
            <a:endParaRPr lang="en-US" dirty="0">
              <a:solidFill>
                <a:schemeClr val="bg2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),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#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sidebarPanel</a:t>
            </a:r>
            <a:endParaRPr lang="en-US" dirty="0">
              <a:solidFill>
                <a:schemeClr val="bg2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# Right panel (main area, outputs)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solidFill>
                  <a:srgbClr val="4A245E"/>
                </a:solidFill>
                <a:latin typeface="Lucida Console" panose="020B0609040504020204" pitchFamily="49" charset="0"/>
              </a:rPr>
              <a:t>mainPanel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err="1">
                <a:solidFill>
                  <a:srgbClr val="00A950"/>
                </a:solidFill>
                <a:latin typeface="Lucida Console" panose="020B0609040504020204" pitchFamily="49" charset="0"/>
              </a:rPr>
              <a:t>plotOutput</a:t>
            </a:r>
            <a:r>
              <a:rPr lang="en-US" dirty="0">
                <a:latin typeface="Lucida Console" panose="020B0609040504020204" pitchFamily="49" charset="0"/>
              </a:rPr>
              <a:t>("plot")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)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#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mainPanel</a:t>
            </a:r>
            <a:endParaRPr lang="en-US" dirty="0">
              <a:solidFill>
                <a:schemeClr val="bg2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)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#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sidebarLayout</a:t>
            </a:r>
            <a:endParaRPr lang="en-US" dirty="0">
              <a:solidFill>
                <a:schemeClr val="bg2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)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#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fluidPage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96F9AB-81DE-4AD9-94D9-13C28F4E0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545B31-D7DC-43FD-BD7B-D33748C0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Structure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1FB842-4297-44EC-8C49-34D179874163}"/>
              </a:ext>
            </a:extLst>
          </p:cNvPr>
          <p:cNvCxnSpPr/>
          <p:nvPr/>
        </p:nvCxnSpPr>
        <p:spPr>
          <a:xfrm>
            <a:off x="354932" y="1876926"/>
            <a:ext cx="0" cy="3260558"/>
          </a:xfrm>
          <a:prstGeom prst="line">
            <a:avLst/>
          </a:prstGeom>
          <a:ln w="19050"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54F7FE-AD66-4056-97AA-D2274325DA32}"/>
              </a:ext>
            </a:extLst>
          </p:cNvPr>
          <p:cNvCxnSpPr/>
          <p:nvPr/>
        </p:nvCxnSpPr>
        <p:spPr>
          <a:xfrm>
            <a:off x="354932" y="1876926"/>
            <a:ext cx="55916" cy="0"/>
          </a:xfrm>
          <a:prstGeom prst="line">
            <a:avLst/>
          </a:prstGeom>
          <a:ln w="19050"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07CA77-E503-4BD4-AA30-4C9660448E87}"/>
              </a:ext>
            </a:extLst>
          </p:cNvPr>
          <p:cNvCxnSpPr/>
          <p:nvPr/>
        </p:nvCxnSpPr>
        <p:spPr>
          <a:xfrm>
            <a:off x="354932" y="5137484"/>
            <a:ext cx="55916" cy="0"/>
          </a:xfrm>
          <a:prstGeom prst="line">
            <a:avLst/>
          </a:prstGeom>
          <a:ln w="19050"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4A1957-467A-46A7-BCEF-E05275602951}"/>
              </a:ext>
            </a:extLst>
          </p:cNvPr>
          <p:cNvCxnSpPr>
            <a:cxnSpLocks/>
          </p:cNvCxnSpPr>
          <p:nvPr/>
        </p:nvCxnSpPr>
        <p:spPr>
          <a:xfrm>
            <a:off x="513348" y="2058008"/>
            <a:ext cx="0" cy="2911646"/>
          </a:xfrm>
          <a:prstGeom prst="line">
            <a:avLst/>
          </a:prstGeom>
          <a:ln w="19050">
            <a:solidFill>
              <a:srgbClr val="CC2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A781AF-BE83-4224-8979-59C1DA946E0E}"/>
              </a:ext>
            </a:extLst>
          </p:cNvPr>
          <p:cNvCxnSpPr>
            <a:cxnSpLocks/>
          </p:cNvCxnSpPr>
          <p:nvPr/>
        </p:nvCxnSpPr>
        <p:spPr>
          <a:xfrm>
            <a:off x="513348" y="2058008"/>
            <a:ext cx="55916" cy="0"/>
          </a:xfrm>
          <a:prstGeom prst="line">
            <a:avLst/>
          </a:prstGeom>
          <a:ln w="19050">
            <a:solidFill>
              <a:srgbClr val="CC2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2327BE-EFC2-4E4D-A6FB-81D2589FE140}"/>
              </a:ext>
            </a:extLst>
          </p:cNvPr>
          <p:cNvCxnSpPr>
            <a:cxnSpLocks/>
          </p:cNvCxnSpPr>
          <p:nvPr/>
        </p:nvCxnSpPr>
        <p:spPr>
          <a:xfrm>
            <a:off x="513348" y="4969654"/>
            <a:ext cx="55916" cy="0"/>
          </a:xfrm>
          <a:prstGeom prst="line">
            <a:avLst/>
          </a:prstGeom>
          <a:ln w="19050">
            <a:solidFill>
              <a:srgbClr val="CC2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E03CC4-FF7C-4814-B323-43730DDC568E}"/>
              </a:ext>
            </a:extLst>
          </p:cNvPr>
          <p:cNvCxnSpPr>
            <a:cxnSpLocks/>
          </p:cNvCxnSpPr>
          <p:nvPr/>
        </p:nvCxnSpPr>
        <p:spPr>
          <a:xfrm>
            <a:off x="671758" y="2400300"/>
            <a:ext cx="0" cy="1666374"/>
          </a:xfrm>
          <a:prstGeom prst="line">
            <a:avLst/>
          </a:prstGeom>
          <a:ln w="19050">
            <a:solidFill>
              <a:srgbClr val="4A24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D85C80D-B3D3-4FA7-8B16-A3E3EA74C105}"/>
              </a:ext>
            </a:extLst>
          </p:cNvPr>
          <p:cNvCxnSpPr>
            <a:cxnSpLocks/>
          </p:cNvCxnSpPr>
          <p:nvPr/>
        </p:nvCxnSpPr>
        <p:spPr>
          <a:xfrm>
            <a:off x="671759" y="2400300"/>
            <a:ext cx="55916" cy="0"/>
          </a:xfrm>
          <a:prstGeom prst="line">
            <a:avLst/>
          </a:prstGeom>
          <a:ln w="19050">
            <a:solidFill>
              <a:srgbClr val="4A24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A59574-4AFB-48BE-B76A-2D9781D321E3}"/>
              </a:ext>
            </a:extLst>
          </p:cNvPr>
          <p:cNvCxnSpPr>
            <a:cxnSpLocks/>
          </p:cNvCxnSpPr>
          <p:nvPr/>
        </p:nvCxnSpPr>
        <p:spPr>
          <a:xfrm>
            <a:off x="671759" y="4064673"/>
            <a:ext cx="55916" cy="0"/>
          </a:xfrm>
          <a:prstGeom prst="line">
            <a:avLst/>
          </a:prstGeom>
          <a:ln w="19050">
            <a:solidFill>
              <a:srgbClr val="4A24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915B8DB-72B2-4C66-8E42-855B1E371F4F}"/>
              </a:ext>
            </a:extLst>
          </p:cNvPr>
          <p:cNvCxnSpPr>
            <a:cxnSpLocks/>
          </p:cNvCxnSpPr>
          <p:nvPr/>
        </p:nvCxnSpPr>
        <p:spPr>
          <a:xfrm>
            <a:off x="665744" y="4399554"/>
            <a:ext cx="0" cy="391027"/>
          </a:xfrm>
          <a:prstGeom prst="line">
            <a:avLst/>
          </a:prstGeom>
          <a:ln w="19050">
            <a:solidFill>
              <a:srgbClr val="4A24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FB5DD8F-A408-4796-9F70-0526E24C6AC1}"/>
              </a:ext>
            </a:extLst>
          </p:cNvPr>
          <p:cNvCxnSpPr>
            <a:cxnSpLocks/>
          </p:cNvCxnSpPr>
          <p:nvPr/>
        </p:nvCxnSpPr>
        <p:spPr>
          <a:xfrm>
            <a:off x="667749" y="4403564"/>
            <a:ext cx="55916" cy="0"/>
          </a:xfrm>
          <a:prstGeom prst="line">
            <a:avLst/>
          </a:prstGeom>
          <a:ln w="19050">
            <a:solidFill>
              <a:srgbClr val="4A24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FF89DA1-C936-41A8-8A1E-8BBBAC4598B1}"/>
              </a:ext>
            </a:extLst>
          </p:cNvPr>
          <p:cNvCxnSpPr>
            <a:cxnSpLocks/>
          </p:cNvCxnSpPr>
          <p:nvPr/>
        </p:nvCxnSpPr>
        <p:spPr>
          <a:xfrm>
            <a:off x="663740" y="4790581"/>
            <a:ext cx="55916" cy="0"/>
          </a:xfrm>
          <a:prstGeom prst="line">
            <a:avLst/>
          </a:prstGeom>
          <a:ln w="19050">
            <a:solidFill>
              <a:srgbClr val="4A24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199EA13-0DEE-4B83-9840-B7A6AACCCEB8}"/>
              </a:ext>
            </a:extLst>
          </p:cNvPr>
          <p:cNvCxnSpPr>
            <a:cxnSpLocks/>
          </p:cNvCxnSpPr>
          <p:nvPr/>
        </p:nvCxnSpPr>
        <p:spPr>
          <a:xfrm>
            <a:off x="830180" y="2578374"/>
            <a:ext cx="0" cy="567884"/>
          </a:xfrm>
          <a:prstGeom prst="line">
            <a:avLst/>
          </a:prstGeom>
          <a:ln w="19050">
            <a:solidFill>
              <a:srgbClr val="D600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38161B8-4E1A-4827-ACA7-E7256B4721FD}"/>
              </a:ext>
            </a:extLst>
          </p:cNvPr>
          <p:cNvCxnSpPr>
            <a:cxnSpLocks/>
          </p:cNvCxnSpPr>
          <p:nvPr/>
        </p:nvCxnSpPr>
        <p:spPr>
          <a:xfrm>
            <a:off x="830180" y="2578374"/>
            <a:ext cx="55916" cy="0"/>
          </a:xfrm>
          <a:prstGeom prst="line">
            <a:avLst/>
          </a:prstGeom>
          <a:ln w="19050">
            <a:solidFill>
              <a:srgbClr val="D600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7F05848-6D63-4364-AD7C-93CDEEED2A13}"/>
              </a:ext>
            </a:extLst>
          </p:cNvPr>
          <p:cNvSpPr/>
          <p:nvPr/>
        </p:nvSpPr>
        <p:spPr>
          <a:xfrm>
            <a:off x="5005132" y="1634696"/>
            <a:ext cx="6679962" cy="3750292"/>
          </a:xfrm>
          <a:prstGeom prst="rect">
            <a:avLst/>
          </a:prstGeom>
          <a:noFill/>
          <a:ln w="19050">
            <a:solidFill>
              <a:srgbClr val="00AE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4232DB-0E86-4D15-A7B2-9EFDF2FA2E1A}"/>
              </a:ext>
            </a:extLst>
          </p:cNvPr>
          <p:cNvSpPr/>
          <p:nvPr/>
        </p:nvSpPr>
        <p:spPr>
          <a:xfrm>
            <a:off x="5060931" y="1757235"/>
            <a:ext cx="6520874" cy="3554707"/>
          </a:xfrm>
          <a:prstGeom prst="rect">
            <a:avLst/>
          </a:prstGeom>
          <a:noFill/>
          <a:ln w="19050">
            <a:solidFill>
              <a:srgbClr val="CC29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8971D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41DD65-E0FB-46EE-9B8D-74995F6CD21A}"/>
              </a:ext>
            </a:extLst>
          </p:cNvPr>
          <p:cNvSpPr/>
          <p:nvPr/>
        </p:nvSpPr>
        <p:spPr>
          <a:xfrm>
            <a:off x="5139375" y="1896930"/>
            <a:ext cx="2187743" cy="3326374"/>
          </a:xfrm>
          <a:prstGeom prst="rect">
            <a:avLst/>
          </a:prstGeom>
          <a:noFill/>
          <a:ln w="19050">
            <a:solidFill>
              <a:srgbClr val="4A24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8971D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F745E8B-8308-4375-B585-4377FF7597C0}"/>
              </a:ext>
            </a:extLst>
          </p:cNvPr>
          <p:cNvSpPr/>
          <p:nvPr/>
        </p:nvSpPr>
        <p:spPr>
          <a:xfrm>
            <a:off x="7419231" y="1896931"/>
            <a:ext cx="4096995" cy="3326374"/>
          </a:xfrm>
          <a:prstGeom prst="rect">
            <a:avLst/>
          </a:prstGeom>
          <a:noFill/>
          <a:ln w="19050">
            <a:solidFill>
              <a:srgbClr val="4A24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8971D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E260721-1E6A-4761-B269-ED3CFEE0960E}"/>
              </a:ext>
            </a:extLst>
          </p:cNvPr>
          <p:cNvSpPr/>
          <p:nvPr/>
        </p:nvSpPr>
        <p:spPr>
          <a:xfrm>
            <a:off x="5274079" y="2122707"/>
            <a:ext cx="1800730" cy="620494"/>
          </a:xfrm>
          <a:prstGeom prst="rect">
            <a:avLst/>
          </a:prstGeom>
          <a:noFill/>
          <a:ln w="19050">
            <a:solidFill>
              <a:srgbClr val="D60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8971D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176EEB7-BE82-4A82-B120-108B61A5F8AD}"/>
              </a:ext>
            </a:extLst>
          </p:cNvPr>
          <p:cNvSpPr/>
          <p:nvPr/>
        </p:nvSpPr>
        <p:spPr>
          <a:xfrm>
            <a:off x="7497682" y="2058009"/>
            <a:ext cx="3976433" cy="3079476"/>
          </a:xfrm>
          <a:prstGeom prst="rect">
            <a:avLst/>
          </a:prstGeom>
          <a:noFill/>
          <a:ln w="19050">
            <a:solidFill>
              <a:srgbClr val="00A9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8971D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2C381FE-B3FE-4AB5-B6D7-3508B6EAF755}"/>
              </a:ext>
            </a:extLst>
          </p:cNvPr>
          <p:cNvCxnSpPr>
            <a:cxnSpLocks/>
          </p:cNvCxnSpPr>
          <p:nvPr/>
        </p:nvCxnSpPr>
        <p:spPr>
          <a:xfrm>
            <a:off x="832186" y="3314309"/>
            <a:ext cx="0" cy="559859"/>
          </a:xfrm>
          <a:prstGeom prst="line">
            <a:avLst/>
          </a:prstGeom>
          <a:ln w="19050">
            <a:solidFill>
              <a:srgbClr val="D600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028A5B6-5369-4D67-9890-DC66754834E4}"/>
              </a:ext>
            </a:extLst>
          </p:cNvPr>
          <p:cNvCxnSpPr>
            <a:cxnSpLocks/>
          </p:cNvCxnSpPr>
          <p:nvPr/>
        </p:nvCxnSpPr>
        <p:spPr>
          <a:xfrm>
            <a:off x="828058" y="3146258"/>
            <a:ext cx="55916" cy="0"/>
          </a:xfrm>
          <a:prstGeom prst="line">
            <a:avLst/>
          </a:prstGeom>
          <a:ln w="19050">
            <a:solidFill>
              <a:srgbClr val="D600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85E6EF0-4CFA-4C78-B015-AE956E6B940A}"/>
              </a:ext>
            </a:extLst>
          </p:cNvPr>
          <p:cNvCxnSpPr>
            <a:cxnSpLocks/>
          </p:cNvCxnSpPr>
          <p:nvPr/>
        </p:nvCxnSpPr>
        <p:spPr>
          <a:xfrm>
            <a:off x="832186" y="3313789"/>
            <a:ext cx="55916" cy="0"/>
          </a:xfrm>
          <a:prstGeom prst="line">
            <a:avLst/>
          </a:prstGeom>
          <a:ln w="19050">
            <a:solidFill>
              <a:srgbClr val="D600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C4548FB-2CA3-4676-B0B7-D6802F6D2FA1}"/>
              </a:ext>
            </a:extLst>
          </p:cNvPr>
          <p:cNvCxnSpPr>
            <a:cxnSpLocks/>
          </p:cNvCxnSpPr>
          <p:nvPr/>
        </p:nvCxnSpPr>
        <p:spPr>
          <a:xfrm>
            <a:off x="830064" y="3881673"/>
            <a:ext cx="55916" cy="0"/>
          </a:xfrm>
          <a:prstGeom prst="line">
            <a:avLst/>
          </a:prstGeom>
          <a:ln w="19050">
            <a:solidFill>
              <a:srgbClr val="D600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20E20EE1-D3F1-4139-ADB1-4F3B40E9DBF3}"/>
              </a:ext>
            </a:extLst>
          </p:cNvPr>
          <p:cNvSpPr/>
          <p:nvPr/>
        </p:nvSpPr>
        <p:spPr>
          <a:xfrm>
            <a:off x="5274079" y="2779429"/>
            <a:ext cx="1800730" cy="620494"/>
          </a:xfrm>
          <a:prstGeom prst="rect">
            <a:avLst/>
          </a:prstGeom>
          <a:noFill/>
          <a:ln w="19050">
            <a:solidFill>
              <a:srgbClr val="D60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897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795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7BED07-8856-401C-A7F9-FDE6A1316E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7" y="1714752"/>
            <a:ext cx="11335079" cy="4084469"/>
          </a:xfrm>
          <a:ln>
            <a:noFill/>
          </a:ln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server &lt;- function(</a:t>
            </a:r>
            <a:r>
              <a:rPr lang="en-US" dirty="0">
                <a:solidFill>
                  <a:srgbClr val="D6006E"/>
                </a:solidFill>
                <a:latin typeface="Lucida Console" panose="020B0609040504020204" pitchFamily="49" charset="0"/>
              </a:rPr>
              <a:t>input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>
                <a:solidFill>
                  <a:srgbClr val="00A950"/>
                </a:solidFill>
                <a:latin typeface="Lucida Console" panose="020B0609040504020204" pitchFamily="49" charset="0"/>
              </a:rPr>
              <a:t>output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# Define plot output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solidFill>
                  <a:srgbClr val="00A950"/>
                </a:solidFill>
                <a:latin typeface="Lucida Console" panose="020B0609040504020204" pitchFamily="49" charset="0"/>
              </a:rPr>
              <a:t>output</a:t>
            </a:r>
            <a:r>
              <a:rPr lang="en-US" dirty="0" err="1">
                <a:latin typeface="Lucida Console" panose="020B0609040504020204" pitchFamily="49" charset="0"/>
              </a:rPr>
              <a:t>$plot</a:t>
            </a:r>
            <a:r>
              <a:rPr lang="en-US" dirty="0">
                <a:latin typeface="Lucida Console" panose="020B0609040504020204" pitchFamily="49" charset="0"/>
              </a:rPr>
              <a:t> &lt;- </a:t>
            </a:r>
            <a:r>
              <a:rPr lang="en-US" dirty="0" err="1">
                <a:solidFill>
                  <a:srgbClr val="F8971D"/>
                </a:solidFill>
                <a:latin typeface="Lucida Console" panose="020B0609040504020204" pitchFamily="49" charset="0"/>
              </a:rPr>
              <a:t>renderPlot</a:t>
            </a:r>
            <a:r>
              <a:rPr lang="en-US" dirty="0">
                <a:latin typeface="Lucida Console" panose="020B0609040504020204" pitchFamily="49" charset="0"/>
              </a:rPr>
              <a:t>({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plotData</a:t>
            </a:r>
            <a:r>
              <a:rPr lang="en-US" dirty="0">
                <a:latin typeface="Lucida Console" panose="020B0609040504020204" pitchFamily="49" charset="0"/>
              </a:rPr>
              <a:t> &lt;- </a:t>
            </a:r>
            <a:r>
              <a:rPr lang="en-US" dirty="0" err="1">
                <a:latin typeface="Lucida Console" panose="020B0609040504020204" pitchFamily="49" charset="0"/>
              </a:rPr>
              <a:t>tibble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err="1">
                <a:latin typeface="Lucida Console" panose="020B0609040504020204" pitchFamily="49" charset="0"/>
              </a:rPr>
              <a:t>xaxis</a:t>
            </a:r>
            <a:r>
              <a:rPr lang="en-US" dirty="0">
                <a:latin typeface="Lucida Console" panose="020B0609040504020204" pitchFamily="49" charset="0"/>
              </a:rPr>
              <a:t> = pull(</a:t>
            </a:r>
            <a:r>
              <a:rPr lang="en-US" dirty="0" err="1">
                <a:latin typeface="Lucida Console" panose="020B0609040504020204" pitchFamily="49" charset="0"/>
              </a:rPr>
              <a:t>eicuData</a:t>
            </a:r>
            <a:r>
              <a:rPr lang="en-US" dirty="0">
                <a:latin typeface="Lucida Console" panose="020B0609040504020204" pitchFamily="49" charset="0"/>
              </a:rPr>
              <a:t>, paste0("</a:t>
            </a:r>
            <a:r>
              <a:rPr lang="en-US" dirty="0" err="1">
                <a:latin typeface="Lucida Console" panose="020B0609040504020204" pitchFamily="49" charset="0"/>
              </a:rPr>
              <a:t>labresult</a:t>
            </a:r>
            <a:r>
              <a:rPr lang="en-US" dirty="0">
                <a:latin typeface="Lucida Console" panose="020B0609040504020204" pitchFamily="49" charset="0"/>
              </a:rPr>
              <a:t>_",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input</a:t>
            </a:r>
            <a:r>
              <a:rPr lang="en-US" dirty="0" err="1">
                <a:latin typeface="Lucida Console" panose="020B0609040504020204" pitchFamily="49" charset="0"/>
              </a:rPr>
              <a:t>$plot_x</a:t>
            </a:r>
            <a:r>
              <a:rPr lang="en-US" dirty="0">
                <a:latin typeface="Lucida Console" panose="020B0609040504020204" pitchFamily="49" charset="0"/>
              </a:rPr>
              <a:t>)),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err="1">
                <a:latin typeface="Lucida Console" panose="020B0609040504020204" pitchFamily="49" charset="0"/>
              </a:rPr>
              <a:t>yaxis</a:t>
            </a:r>
            <a:r>
              <a:rPr lang="en-US" dirty="0">
                <a:latin typeface="Lucida Console" panose="020B0609040504020204" pitchFamily="49" charset="0"/>
              </a:rPr>
              <a:t> = pull(</a:t>
            </a:r>
            <a:r>
              <a:rPr lang="en-US" dirty="0" err="1">
                <a:latin typeface="Lucida Console" panose="020B0609040504020204" pitchFamily="49" charset="0"/>
              </a:rPr>
              <a:t>eicuData</a:t>
            </a:r>
            <a:r>
              <a:rPr lang="en-US" dirty="0">
                <a:latin typeface="Lucida Console" panose="020B0609040504020204" pitchFamily="49" charset="0"/>
              </a:rPr>
              <a:t>, paste0("</a:t>
            </a:r>
            <a:r>
              <a:rPr lang="en-US" dirty="0" err="1">
                <a:latin typeface="Lucida Console" panose="020B0609040504020204" pitchFamily="49" charset="0"/>
              </a:rPr>
              <a:t>labresult</a:t>
            </a:r>
            <a:r>
              <a:rPr lang="en-US" dirty="0">
                <a:latin typeface="Lucida Console" panose="020B0609040504020204" pitchFamily="49" charset="0"/>
              </a:rPr>
              <a:t>_",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input</a:t>
            </a:r>
            <a:r>
              <a:rPr lang="en-US" dirty="0" err="1">
                <a:latin typeface="Lucida Console" panose="020B0609040504020204" pitchFamily="49" charset="0"/>
              </a:rPr>
              <a:t>$plot_y</a:t>
            </a:r>
            <a:r>
              <a:rPr lang="en-US" dirty="0">
                <a:latin typeface="Lucida Console" panose="020B0609040504020204" pitchFamily="49" charset="0"/>
              </a:rPr>
              <a:t>)),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) %&gt;% filter(!is.na(</a:t>
            </a:r>
            <a:r>
              <a:rPr lang="en-US" dirty="0" err="1">
                <a:latin typeface="Lucida Console" panose="020B0609040504020204" pitchFamily="49" charset="0"/>
              </a:rPr>
              <a:t>xaxis</a:t>
            </a:r>
            <a:r>
              <a:rPr lang="en-US" dirty="0">
                <a:latin typeface="Lucida Console" panose="020B0609040504020204" pitchFamily="49" charset="0"/>
              </a:rPr>
              <a:t>) &amp; !is.na(</a:t>
            </a:r>
            <a:r>
              <a:rPr lang="en-US" dirty="0" err="1">
                <a:latin typeface="Lucida Console" panose="020B0609040504020204" pitchFamily="49" charset="0"/>
              </a:rPr>
              <a:t>yaxis</a:t>
            </a:r>
            <a:r>
              <a:rPr lang="en-US" dirty="0">
                <a:latin typeface="Lucida Console" panose="020B0609040504020204" pitchFamily="49" charset="0"/>
              </a:rPr>
              <a:t>))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p &lt;- NULL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p &lt;- </a:t>
            </a:r>
            <a:r>
              <a:rPr lang="en-US" dirty="0" err="1">
                <a:latin typeface="Lucida Console" panose="020B0609040504020204" pitchFamily="49" charset="0"/>
              </a:rPr>
              <a:t>ggplot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plotData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p &lt;- p + </a:t>
            </a:r>
            <a:r>
              <a:rPr lang="en-US" dirty="0" err="1">
                <a:latin typeface="Lucida Console" panose="020B0609040504020204" pitchFamily="49" charset="0"/>
              </a:rPr>
              <a:t>geom_point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aes</a:t>
            </a:r>
            <a:r>
              <a:rPr lang="en-US" dirty="0">
                <a:latin typeface="Lucida Console" panose="020B0609040504020204" pitchFamily="49" charset="0"/>
              </a:rPr>
              <a:t>(x = </a:t>
            </a:r>
            <a:r>
              <a:rPr lang="en-US" dirty="0" err="1">
                <a:latin typeface="Lucida Console" panose="020B0609040504020204" pitchFamily="49" charset="0"/>
              </a:rPr>
              <a:t>xaxis</a:t>
            </a:r>
            <a:r>
              <a:rPr lang="en-US" dirty="0">
                <a:latin typeface="Lucida Console" panose="020B0609040504020204" pitchFamily="49" charset="0"/>
              </a:rPr>
              <a:t>, y = </a:t>
            </a:r>
            <a:r>
              <a:rPr lang="en-US" dirty="0" err="1">
                <a:latin typeface="Lucida Console" panose="020B0609040504020204" pitchFamily="49" charset="0"/>
              </a:rPr>
              <a:t>yaxis</a:t>
            </a:r>
            <a:r>
              <a:rPr lang="en-US" dirty="0">
                <a:latin typeface="Lucida Console" panose="020B0609040504020204" pitchFamily="49" charset="0"/>
              </a:rPr>
              <a:t>))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p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})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}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C63D95-67A9-4A56-8F30-D7A5EC5E4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848F6C-AFF1-4C63-8B2B-B495CE413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Structure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B440A2A9-8FDF-4512-B490-A3939CB0E761}"/>
              </a:ext>
            </a:extLst>
          </p:cNvPr>
          <p:cNvSpPr/>
          <p:nvPr/>
        </p:nvSpPr>
        <p:spPr>
          <a:xfrm rot="10800000">
            <a:off x="7871757" y="1882319"/>
            <a:ext cx="3713747" cy="757737"/>
          </a:xfrm>
          <a:prstGeom prst="homePlate">
            <a:avLst/>
          </a:prstGeom>
          <a:noFill/>
          <a:ln>
            <a:solidFill>
              <a:srgbClr val="D60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764874-5496-4344-8225-4CB322B96691}"/>
              </a:ext>
            </a:extLst>
          </p:cNvPr>
          <p:cNvSpPr txBox="1"/>
          <p:nvPr/>
        </p:nvSpPr>
        <p:spPr>
          <a:xfrm>
            <a:off x="8286846" y="1938023"/>
            <a:ext cx="321844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read-only list of values </a:t>
            </a:r>
          </a:p>
          <a:p>
            <a:pPr algn="ctr"/>
            <a:r>
              <a:rPr lang="en-US" dirty="0"/>
              <a:t>sent </a:t>
            </a:r>
            <a:r>
              <a:rPr lang="en-US" u="sng" dirty="0"/>
              <a:t>from</a:t>
            </a:r>
            <a:r>
              <a:rPr lang="en-US" dirty="0"/>
              <a:t> the UI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6328CB-3380-4580-84BC-049DFF189200}"/>
              </a:ext>
            </a:extLst>
          </p:cNvPr>
          <p:cNvSpPr/>
          <p:nvPr/>
        </p:nvSpPr>
        <p:spPr>
          <a:xfrm>
            <a:off x="6756342" y="2076521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6006E"/>
                </a:solidFill>
                <a:latin typeface="Lucida Console" panose="020B0609040504020204" pitchFamily="49" charset="0"/>
              </a:rPr>
              <a:t>input</a:t>
            </a:r>
            <a:endParaRPr lang="en-US" dirty="0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C09B04AF-3AB0-446F-BE53-2B69FC4C86F2}"/>
              </a:ext>
            </a:extLst>
          </p:cNvPr>
          <p:cNvSpPr/>
          <p:nvPr/>
        </p:nvSpPr>
        <p:spPr>
          <a:xfrm rot="10800000">
            <a:off x="7871755" y="3706750"/>
            <a:ext cx="3713747" cy="757737"/>
          </a:xfrm>
          <a:prstGeom prst="homePlate">
            <a:avLst/>
          </a:prstGeom>
          <a:noFill/>
          <a:ln>
            <a:solidFill>
              <a:srgbClr val="00A9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189782-6342-43CD-AC66-366E715D03F2}"/>
              </a:ext>
            </a:extLst>
          </p:cNvPr>
          <p:cNvSpPr txBox="1"/>
          <p:nvPr/>
        </p:nvSpPr>
        <p:spPr>
          <a:xfrm>
            <a:off x="8286844" y="3762454"/>
            <a:ext cx="321844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write-only list of values </a:t>
            </a:r>
          </a:p>
          <a:p>
            <a:pPr algn="ctr"/>
            <a:r>
              <a:rPr lang="en-US" dirty="0"/>
              <a:t>sent </a:t>
            </a:r>
            <a:r>
              <a:rPr lang="en-US" u="sng" dirty="0"/>
              <a:t>to</a:t>
            </a:r>
            <a:r>
              <a:rPr lang="en-US" dirty="0"/>
              <a:t> the UI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169073-8B87-4326-9D0D-991E08305686}"/>
              </a:ext>
            </a:extLst>
          </p:cNvPr>
          <p:cNvSpPr/>
          <p:nvPr/>
        </p:nvSpPr>
        <p:spPr>
          <a:xfrm>
            <a:off x="6690166" y="3898721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A950"/>
                </a:solidFill>
                <a:latin typeface="Lucida Console" panose="020B0609040504020204" pitchFamily="49" charset="0"/>
              </a:rPr>
              <a:t>output</a:t>
            </a:r>
            <a:endParaRPr lang="en-US" dirty="0">
              <a:solidFill>
                <a:srgbClr val="00A950"/>
              </a:solidFill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1AC0C832-06E3-41CA-B786-C385AE04D249}"/>
              </a:ext>
            </a:extLst>
          </p:cNvPr>
          <p:cNvSpPr/>
          <p:nvPr/>
        </p:nvSpPr>
        <p:spPr>
          <a:xfrm rot="10800000">
            <a:off x="8061156" y="2811142"/>
            <a:ext cx="3524346" cy="757737"/>
          </a:xfrm>
          <a:prstGeom prst="homePlate">
            <a:avLst/>
          </a:prstGeom>
          <a:noFill/>
          <a:ln>
            <a:solidFill>
              <a:srgbClr val="F897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08999E-D636-400A-9611-62915E50B12A}"/>
              </a:ext>
            </a:extLst>
          </p:cNvPr>
          <p:cNvSpPr/>
          <p:nvPr/>
        </p:nvSpPr>
        <p:spPr>
          <a:xfrm>
            <a:off x="6407425" y="3003114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8971D"/>
                </a:solidFill>
                <a:latin typeface="Lucida Console" panose="020B0609040504020204" pitchFamily="49" charset="0"/>
              </a:rPr>
              <a:t>renderPlot</a:t>
            </a:r>
            <a:endParaRPr lang="en-US" dirty="0">
              <a:solidFill>
                <a:srgbClr val="F8971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7AEB7-2D06-4965-BBCB-8D260B367893}"/>
              </a:ext>
            </a:extLst>
          </p:cNvPr>
          <p:cNvSpPr txBox="1"/>
          <p:nvPr/>
        </p:nvSpPr>
        <p:spPr>
          <a:xfrm>
            <a:off x="8367056" y="2874360"/>
            <a:ext cx="321844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Prepares the plot so that it can be output to the UI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877DD1D-804B-4CBF-AB4E-D5BE3FBA2F98}"/>
              </a:ext>
            </a:extLst>
          </p:cNvPr>
          <p:cNvSpPr/>
          <p:nvPr/>
        </p:nvSpPr>
        <p:spPr>
          <a:xfrm>
            <a:off x="8625412" y="4691275"/>
            <a:ext cx="2743201" cy="1023934"/>
          </a:xfrm>
          <a:prstGeom prst="roundRect">
            <a:avLst/>
          </a:prstGeom>
          <a:noFill/>
          <a:ln>
            <a:solidFill>
              <a:srgbClr val="00A9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40246C-2CF6-42D5-A56A-8B7D5833C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959" y="1348819"/>
            <a:ext cx="2040653" cy="235743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5F2942C-C514-4E66-9061-3B1117E9C67A}"/>
              </a:ext>
            </a:extLst>
          </p:cNvPr>
          <p:cNvSpPr/>
          <p:nvPr/>
        </p:nvSpPr>
        <p:spPr>
          <a:xfrm>
            <a:off x="8625412" y="1181705"/>
            <a:ext cx="2743201" cy="547098"/>
          </a:xfrm>
          <a:prstGeom prst="roundRect">
            <a:avLst/>
          </a:prstGeom>
          <a:noFill/>
          <a:ln>
            <a:solidFill>
              <a:srgbClr val="D60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A0C885-B706-4272-A579-E1BFFFB6D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880" y="4819148"/>
            <a:ext cx="2340799" cy="71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64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0ABE0-453B-784C-932A-BA136FEDF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182" y="2960255"/>
            <a:ext cx="5451635" cy="642917"/>
          </a:xfrm>
        </p:spPr>
        <p:txBody>
          <a:bodyPr/>
          <a:lstStyle/>
          <a:p>
            <a:r>
              <a:rPr lang="en-US" dirty="0"/>
              <a:t>Inputs and Outputs</a:t>
            </a:r>
          </a:p>
        </p:txBody>
      </p:sp>
    </p:spTree>
    <p:extLst>
      <p:ext uri="{BB962C8B-B14F-4D97-AF65-F5344CB8AC3E}">
        <p14:creationId xmlns:p14="http://schemas.microsoft.com/office/powerpoint/2010/main" val="1903320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832C67E2-E120-4EA7-A136-74583BCD9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53" b="4174"/>
          <a:stretch/>
        </p:blipFill>
        <p:spPr>
          <a:xfrm>
            <a:off x="8445076" y="3449954"/>
            <a:ext cx="3021423" cy="23312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AC81A9-E4C1-45A2-9574-9C6E13A91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7FF574-8004-4F40-AC46-68D6739B8A13}"/>
              </a:ext>
            </a:extLst>
          </p:cNvPr>
          <p:cNvSpPr/>
          <p:nvPr/>
        </p:nvSpPr>
        <p:spPr>
          <a:xfrm>
            <a:off x="2924545" y="1809517"/>
            <a:ext cx="32993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input</a:t>
            </a:r>
            <a:r>
              <a:rPr lang="en-US" sz="1400" dirty="0" err="1">
                <a:latin typeface="Lucida Console" panose="020B0609040504020204" pitchFamily="49" charset="0"/>
              </a:rPr>
              <a:t>$plot_x</a:t>
            </a:r>
            <a:r>
              <a:rPr lang="en-US" sz="1400" dirty="0">
                <a:latin typeface="Lucida Console" panose="020B0609040504020204" pitchFamily="49" charset="0"/>
              </a:rPr>
              <a:t> = "troponin - I"</a:t>
            </a:r>
            <a:endParaRPr lang="en-US" sz="1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934451-9752-4AA5-B61E-A2C84F4E66D9}"/>
              </a:ext>
            </a:extLst>
          </p:cNvPr>
          <p:cNvGrpSpPr/>
          <p:nvPr/>
        </p:nvGrpSpPr>
        <p:grpSpPr>
          <a:xfrm>
            <a:off x="6787694" y="1577946"/>
            <a:ext cx="843408" cy="1078695"/>
            <a:chOff x="8917792" y="1520059"/>
            <a:chExt cx="764197" cy="97738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98F5333-9D30-4793-BB2C-7913A9431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7792" y="1520059"/>
              <a:ext cx="764197" cy="97738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771F73-74E7-4A3E-BEC9-3890531DF162}"/>
                </a:ext>
              </a:extLst>
            </p:cNvPr>
            <p:cNvSpPr/>
            <p:nvPr/>
          </p:nvSpPr>
          <p:spPr>
            <a:xfrm>
              <a:off x="8969542" y="1624263"/>
              <a:ext cx="427121" cy="7940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EFF5DAD-AAC7-4237-B488-4081496324D0}"/>
                </a:ext>
              </a:extLst>
            </p:cNvPr>
            <p:cNvSpPr/>
            <p:nvPr/>
          </p:nvSpPr>
          <p:spPr>
            <a:xfrm>
              <a:off x="9183971" y="1855761"/>
              <a:ext cx="451652" cy="562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E7258491-FA8A-4271-9D66-51468E5B4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96" y="1883660"/>
            <a:ext cx="702603" cy="54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3C9359-5435-4DFC-8A65-1BA5DA943418}"/>
              </a:ext>
            </a:extLst>
          </p:cNvPr>
          <p:cNvCxnSpPr>
            <a:cxnSpLocks/>
          </p:cNvCxnSpPr>
          <p:nvPr/>
        </p:nvCxnSpPr>
        <p:spPr>
          <a:xfrm>
            <a:off x="6334009" y="2222395"/>
            <a:ext cx="187106" cy="0"/>
          </a:xfrm>
          <a:prstGeom prst="straightConnector1">
            <a:avLst/>
          </a:prstGeom>
          <a:ln w="28575">
            <a:solidFill>
              <a:srgbClr val="00AE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8708369B-C6D0-4F5D-BC4F-128FCD5F90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7652" b="48312"/>
          <a:stretch/>
        </p:blipFill>
        <p:spPr>
          <a:xfrm>
            <a:off x="782531" y="1374938"/>
            <a:ext cx="2074504" cy="169491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F44B24D5-EB3F-438A-A737-BAFED0FC3489}"/>
              </a:ext>
            </a:extLst>
          </p:cNvPr>
          <p:cNvSpPr/>
          <p:nvPr/>
        </p:nvSpPr>
        <p:spPr>
          <a:xfrm>
            <a:off x="2924545" y="2413039"/>
            <a:ext cx="26548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input</a:t>
            </a:r>
            <a:r>
              <a:rPr lang="en-US" sz="1400" dirty="0" err="1">
                <a:latin typeface="Lucida Console" panose="020B0609040504020204" pitchFamily="49" charset="0"/>
              </a:rPr>
              <a:t>$plot_y</a:t>
            </a:r>
            <a:r>
              <a:rPr lang="en-US" sz="1400" dirty="0">
                <a:latin typeface="Lucida Console" panose="020B0609040504020204" pitchFamily="49" charset="0"/>
              </a:rPr>
              <a:t> = "CPK-MB"</a:t>
            </a:r>
            <a:endParaRPr lang="en-US" sz="14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A08AF76-175E-4D80-AE32-0B9CF09002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147"/>
          <a:stretch/>
        </p:blipFill>
        <p:spPr>
          <a:xfrm>
            <a:off x="8414147" y="1067835"/>
            <a:ext cx="3021424" cy="2382119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2BE2C1-37BC-435F-AF85-E3A674A6471A}"/>
              </a:ext>
            </a:extLst>
          </p:cNvPr>
          <p:cNvCxnSpPr>
            <a:cxnSpLocks/>
          </p:cNvCxnSpPr>
          <p:nvPr/>
        </p:nvCxnSpPr>
        <p:spPr>
          <a:xfrm>
            <a:off x="7791836" y="2221535"/>
            <a:ext cx="187106" cy="0"/>
          </a:xfrm>
          <a:prstGeom prst="straightConnector1">
            <a:avLst/>
          </a:prstGeom>
          <a:ln w="28575">
            <a:solidFill>
              <a:srgbClr val="00AE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B9C3CB8-F5BD-48B8-83C5-611E1C4B5FD5}"/>
              </a:ext>
            </a:extLst>
          </p:cNvPr>
          <p:cNvSpPr/>
          <p:nvPr/>
        </p:nvSpPr>
        <p:spPr>
          <a:xfrm>
            <a:off x="9914381" y="2793152"/>
            <a:ext cx="1366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err="1">
                <a:solidFill>
                  <a:srgbClr val="00A950"/>
                </a:solidFill>
                <a:latin typeface="Lucida Console" panose="020B0609040504020204" pitchFamily="49" charset="0"/>
              </a:rPr>
              <a:t>output</a:t>
            </a:r>
            <a:r>
              <a:rPr lang="en-US" sz="1400" dirty="0" err="1">
                <a:latin typeface="Lucida Console" panose="020B0609040504020204" pitchFamily="49" charset="0"/>
              </a:rPr>
              <a:t>$plot</a:t>
            </a:r>
            <a:endParaRPr lang="en-US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7ECB945-9BB4-4124-9FD4-D3CA768C5F36}"/>
              </a:ext>
            </a:extLst>
          </p:cNvPr>
          <p:cNvSpPr/>
          <p:nvPr/>
        </p:nvSpPr>
        <p:spPr>
          <a:xfrm>
            <a:off x="2870845" y="4154949"/>
            <a:ext cx="30844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input</a:t>
            </a:r>
            <a:r>
              <a:rPr lang="en-US" sz="1400" dirty="0" err="1">
                <a:latin typeface="Lucida Console" panose="020B0609040504020204" pitchFamily="49" charset="0"/>
              </a:rPr>
              <a:t>$plot_x</a:t>
            </a:r>
            <a:r>
              <a:rPr lang="en-US" sz="1400" dirty="0">
                <a:latin typeface="Lucida Console" panose="020B0609040504020204" pitchFamily="49" charset="0"/>
              </a:rPr>
              <a:t> = "potassium"</a:t>
            </a:r>
            <a:endParaRPr lang="en-US" sz="14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75C2696-721C-4D38-999B-0DF28B44C2B5}"/>
              </a:ext>
            </a:extLst>
          </p:cNvPr>
          <p:cNvGrpSpPr/>
          <p:nvPr/>
        </p:nvGrpSpPr>
        <p:grpSpPr>
          <a:xfrm>
            <a:off x="6787694" y="3923378"/>
            <a:ext cx="843408" cy="1078695"/>
            <a:chOff x="8917792" y="1520059"/>
            <a:chExt cx="764197" cy="977386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D13882A-FB05-4359-B8E8-12DEC7BF6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7792" y="1520059"/>
              <a:ext cx="764197" cy="977386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F9BDDF9-62E4-453E-A708-5DD53B712309}"/>
                </a:ext>
              </a:extLst>
            </p:cNvPr>
            <p:cNvSpPr/>
            <p:nvPr/>
          </p:nvSpPr>
          <p:spPr>
            <a:xfrm>
              <a:off x="8969542" y="1624263"/>
              <a:ext cx="427121" cy="7940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E2CE299-2CE7-43B6-AF3C-129297A53FCF}"/>
                </a:ext>
              </a:extLst>
            </p:cNvPr>
            <p:cNvSpPr/>
            <p:nvPr/>
          </p:nvSpPr>
          <p:spPr>
            <a:xfrm>
              <a:off x="9183971" y="1855761"/>
              <a:ext cx="451652" cy="562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2">
            <a:extLst>
              <a:ext uri="{FF2B5EF4-FFF2-40B4-BE49-F238E27FC236}">
                <a16:creationId xmlns:a16="http://schemas.microsoft.com/office/drawing/2014/main" id="{9CE69F61-B275-485E-98F1-587A86525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96" y="4229092"/>
            <a:ext cx="702603" cy="54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1C1F8A7-1741-4282-82E6-DDEFF42482D9}"/>
              </a:ext>
            </a:extLst>
          </p:cNvPr>
          <p:cNvCxnSpPr>
            <a:cxnSpLocks/>
          </p:cNvCxnSpPr>
          <p:nvPr/>
        </p:nvCxnSpPr>
        <p:spPr>
          <a:xfrm>
            <a:off x="6334009" y="4567827"/>
            <a:ext cx="187106" cy="0"/>
          </a:xfrm>
          <a:prstGeom prst="straightConnector1">
            <a:avLst/>
          </a:prstGeom>
          <a:ln w="28575">
            <a:solidFill>
              <a:srgbClr val="00AE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0CD4BB6A-0514-4AF4-A69B-8603D4FB19D7}"/>
              </a:ext>
            </a:extLst>
          </p:cNvPr>
          <p:cNvSpPr/>
          <p:nvPr/>
        </p:nvSpPr>
        <p:spPr>
          <a:xfrm>
            <a:off x="2924544" y="4758471"/>
            <a:ext cx="26548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input</a:t>
            </a:r>
            <a:r>
              <a:rPr lang="en-US" sz="1400" dirty="0" err="1">
                <a:latin typeface="Lucida Console" panose="020B0609040504020204" pitchFamily="49" charset="0"/>
              </a:rPr>
              <a:t>$plot_y</a:t>
            </a:r>
            <a:r>
              <a:rPr lang="en-US" sz="1400" dirty="0">
                <a:latin typeface="Lucida Console" panose="020B0609040504020204" pitchFamily="49" charset="0"/>
              </a:rPr>
              <a:t> = "sodium"</a:t>
            </a:r>
            <a:endParaRPr lang="en-US" sz="14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4928347-8A28-43B1-86F9-636BD52CA5AE}"/>
              </a:ext>
            </a:extLst>
          </p:cNvPr>
          <p:cNvCxnSpPr>
            <a:cxnSpLocks/>
          </p:cNvCxnSpPr>
          <p:nvPr/>
        </p:nvCxnSpPr>
        <p:spPr>
          <a:xfrm>
            <a:off x="7791836" y="4566967"/>
            <a:ext cx="187106" cy="0"/>
          </a:xfrm>
          <a:prstGeom prst="straightConnector1">
            <a:avLst/>
          </a:prstGeom>
          <a:ln w="28575">
            <a:solidFill>
              <a:srgbClr val="00AE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9C6F649-BA89-4F2A-8178-0F9A18A63D91}"/>
              </a:ext>
            </a:extLst>
          </p:cNvPr>
          <p:cNvSpPr/>
          <p:nvPr/>
        </p:nvSpPr>
        <p:spPr>
          <a:xfrm>
            <a:off x="9914381" y="3658016"/>
            <a:ext cx="1366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err="1">
                <a:solidFill>
                  <a:srgbClr val="00A950"/>
                </a:solidFill>
                <a:latin typeface="Lucida Console" panose="020B0609040504020204" pitchFamily="49" charset="0"/>
              </a:rPr>
              <a:t>output</a:t>
            </a:r>
            <a:r>
              <a:rPr lang="en-US" sz="1400" dirty="0" err="1">
                <a:latin typeface="Lucida Console" panose="020B0609040504020204" pitchFamily="49" charset="0"/>
              </a:rPr>
              <a:t>$plot</a:t>
            </a:r>
            <a:endParaRPr lang="en-US" sz="1400" dirty="0"/>
          </a:p>
        </p:txBody>
      </p:sp>
      <p:sp>
        <p:nvSpPr>
          <p:cNvPr id="55" name="Title 3">
            <a:extLst>
              <a:ext uri="{FF2B5EF4-FFF2-40B4-BE49-F238E27FC236}">
                <a16:creationId xmlns:a16="http://schemas.microsoft.com/office/drawing/2014/main" id="{D7F6045D-A637-4631-B281-2455ADA93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467" y="345181"/>
            <a:ext cx="11335079" cy="646331"/>
          </a:xfrm>
        </p:spPr>
        <p:txBody>
          <a:bodyPr/>
          <a:lstStyle/>
          <a:p>
            <a:r>
              <a:rPr lang="en-US" dirty="0"/>
              <a:t>Reactivity Basics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507D1D-D784-49F7-9C17-096ABABCE457}"/>
              </a:ext>
            </a:extLst>
          </p:cNvPr>
          <p:cNvSpPr/>
          <p:nvPr/>
        </p:nvSpPr>
        <p:spPr>
          <a:xfrm>
            <a:off x="6794860" y="2747197"/>
            <a:ext cx="829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server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F2EB71F-007C-41F4-A293-7B092AE507DB}"/>
              </a:ext>
            </a:extLst>
          </p:cNvPr>
          <p:cNvSpPr/>
          <p:nvPr/>
        </p:nvSpPr>
        <p:spPr>
          <a:xfrm>
            <a:off x="6787694" y="5117078"/>
            <a:ext cx="829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server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11F1024-2C4C-4B23-BDE0-E424F0677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852" b="48857"/>
          <a:stretch/>
        </p:blipFill>
        <p:spPr>
          <a:xfrm>
            <a:off x="777649" y="3741955"/>
            <a:ext cx="2117052" cy="169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93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EE517A-DB22-4ACD-8658-C60DB2765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7" y="1498770"/>
            <a:ext cx="5685153" cy="4343148"/>
          </a:xfrm>
        </p:spPr>
        <p:txBody>
          <a:bodyPr>
            <a:normAutofit/>
          </a:bodyPr>
          <a:lstStyle/>
          <a:p>
            <a:r>
              <a:rPr lang="en-US" dirty="0"/>
              <a:t>This presentation will be recorded</a:t>
            </a:r>
          </a:p>
          <a:p>
            <a:r>
              <a:rPr lang="en-US" dirty="0"/>
              <a:t>All presentation material located on GitHub</a:t>
            </a:r>
          </a:p>
          <a:p>
            <a:pPr lvl="1"/>
            <a:r>
              <a:rPr lang="en-US" dirty="0">
                <a:hlinkClick r:id="rId2"/>
              </a:rPr>
              <a:t>https://github.com/jhhughes256/pfe_shiny_intro</a:t>
            </a:r>
            <a:r>
              <a:rPr lang="en-US" dirty="0"/>
              <a:t> </a:t>
            </a:r>
          </a:p>
          <a:p>
            <a:r>
              <a:rPr lang="en-US" dirty="0"/>
              <a:t>Workspace available on </a:t>
            </a:r>
            <a:r>
              <a:rPr lang="en-US" dirty="0" err="1"/>
              <a:t>RStudioCloud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https://rstudio.cloud/project/1638785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Press                               in the </a:t>
            </a:r>
            <a:br>
              <a:rPr lang="en-US" dirty="0"/>
            </a:br>
            <a:r>
              <a:rPr lang="en-US" dirty="0"/>
              <a:t>top-right of the window</a:t>
            </a:r>
          </a:p>
          <a:p>
            <a:r>
              <a:rPr lang="en-US" dirty="0"/>
              <a:t>These are provided for working with the material offline</a:t>
            </a:r>
          </a:p>
          <a:p>
            <a:r>
              <a:rPr lang="en-US" dirty="0"/>
              <a:t>Includes several additional examples</a:t>
            </a:r>
          </a:p>
          <a:p>
            <a:r>
              <a:rPr lang="en-US" dirty="0"/>
              <a:t>You are welcome to follow along live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8289C-AF2C-48CE-A054-59417D47E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71C7D8-B47D-44BE-80CD-D305BF93C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Resources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EF5E20F-D122-4A76-A3FE-16CDCB5E3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519" y="1714752"/>
            <a:ext cx="2384312" cy="276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7F63C9-B6EF-4B07-999B-658111F12F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991" t="13478" r="3709" b="32647"/>
          <a:stretch/>
        </p:blipFill>
        <p:spPr>
          <a:xfrm>
            <a:off x="1876926" y="3429000"/>
            <a:ext cx="1750595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05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CC27E-A71A-4D33-BF2A-755DAAF57A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7" y="1714752"/>
            <a:ext cx="5685153" cy="3816105"/>
          </a:xfrm>
        </p:spPr>
        <p:txBody>
          <a:bodyPr>
            <a:normAutofit/>
          </a:bodyPr>
          <a:lstStyle/>
          <a:p>
            <a:r>
              <a:rPr lang="en-US" dirty="0"/>
              <a:t>How can we better distinguish this relationship?</a:t>
            </a:r>
          </a:p>
          <a:p>
            <a:r>
              <a:rPr lang="en-US" dirty="0"/>
              <a:t>Could add an option to view the x- and y-axis on a log-scale</a:t>
            </a:r>
          </a:p>
          <a:p>
            <a:r>
              <a:rPr lang="en-US" dirty="0"/>
              <a:t>What will this require?</a:t>
            </a:r>
          </a:p>
          <a:p>
            <a:pPr lvl="1"/>
            <a:r>
              <a:rPr lang="en-US" dirty="0"/>
              <a:t>A new input </a:t>
            </a:r>
          </a:p>
          <a:p>
            <a:pPr marL="914400" lvl="2" indent="0">
              <a:buNone/>
            </a:pP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checkboxInput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inputId</a:t>
            </a:r>
            <a:r>
              <a:rPr lang="en-US" dirty="0">
                <a:latin typeface="Lucida Console" panose="020B0609040504020204" pitchFamily="49" charset="0"/>
              </a:rPr>
              <a:t>, label, value)</a:t>
            </a:r>
          </a:p>
          <a:p>
            <a:pPr lvl="1"/>
            <a:r>
              <a:rPr lang="en-US" dirty="0">
                <a:latin typeface="+mj-lt"/>
              </a:rPr>
              <a:t>New server code</a:t>
            </a:r>
          </a:p>
          <a:p>
            <a:pPr marL="914400" lvl="2" indent="0">
              <a:buNone/>
            </a:pPr>
            <a:r>
              <a:rPr lang="en-US" dirty="0">
                <a:latin typeface="Lucida Console" panose="020B0609040504020204" pitchFamily="49" charset="0"/>
              </a:rPr>
              <a:t>p + scale_x_log10()</a:t>
            </a:r>
          </a:p>
          <a:p>
            <a:r>
              <a:rPr lang="en-US" dirty="0">
                <a:latin typeface="+mj-lt"/>
              </a:rPr>
              <a:t>eICU_app_02.R shows the solution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BBE81-E30E-47A7-91D2-12D5967A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BBFC00-26F3-40A2-BD1D-AF7B8290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eICU</a:t>
            </a:r>
            <a:r>
              <a:rPr lang="en-US" dirty="0"/>
              <a:t> Application – Example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5DAB3-BF1E-4089-8F19-19E8F067637E}"/>
              </a:ext>
            </a:extLst>
          </p:cNvPr>
          <p:cNvSpPr txBox="1"/>
          <p:nvPr/>
        </p:nvSpPr>
        <p:spPr>
          <a:xfrm>
            <a:off x="8475388" y="4675120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eICU_app_01.R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C2C076-1993-481B-920B-B4A3484D9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015" y="1714752"/>
            <a:ext cx="5396605" cy="275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9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0A03D9-EBD1-4432-B0B2-A7D95BBBF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C19D79-F6E1-4667-84AC-4306F0F83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147617-4C76-47E1-868F-22C25EED4F09}"/>
              </a:ext>
            </a:extLst>
          </p:cNvPr>
          <p:cNvGrpSpPr/>
          <p:nvPr/>
        </p:nvGrpSpPr>
        <p:grpSpPr>
          <a:xfrm>
            <a:off x="5528263" y="1098311"/>
            <a:ext cx="6174021" cy="4661378"/>
            <a:chOff x="5528263" y="1098311"/>
            <a:chExt cx="6174021" cy="466137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52E7AEE-EC08-4659-BD43-114F9D5A19CF}"/>
                </a:ext>
              </a:extLst>
            </p:cNvPr>
            <p:cNvGrpSpPr/>
            <p:nvPr/>
          </p:nvGrpSpPr>
          <p:grpSpPr>
            <a:xfrm>
              <a:off x="5528263" y="1098311"/>
              <a:ext cx="6174021" cy="4661378"/>
              <a:chOff x="489723" y="1098310"/>
              <a:chExt cx="6174021" cy="4661378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2E28D4D-1DA4-4E10-AD64-D22E0E79B522}"/>
                  </a:ext>
                </a:extLst>
              </p:cNvPr>
              <p:cNvGrpSpPr/>
              <p:nvPr/>
            </p:nvGrpSpPr>
            <p:grpSpPr>
              <a:xfrm>
                <a:off x="489723" y="1098311"/>
                <a:ext cx="6174014" cy="4661377"/>
                <a:chOff x="489723" y="1098311"/>
                <a:chExt cx="6174014" cy="4661377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216421C3-8A23-46E8-8ACD-C036479016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48471"/>
                <a:stretch/>
              </p:blipFill>
              <p:spPr>
                <a:xfrm>
                  <a:off x="489723" y="1098311"/>
                  <a:ext cx="3091311" cy="4661377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6DCE2707-FDCB-46A4-8F1F-A0A182C799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50557"/>
                <a:stretch/>
              </p:blipFill>
              <p:spPr>
                <a:xfrm>
                  <a:off x="3581034" y="1299531"/>
                  <a:ext cx="3082703" cy="4460157"/>
                </a:xfrm>
                <a:prstGeom prst="rect">
                  <a:avLst/>
                </a:prstGeom>
              </p:spPr>
            </p:pic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AAB56F8-5D74-41C3-BF71-ED42356C15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-1" b="94341"/>
              <a:stretch/>
            </p:blipFill>
            <p:spPr>
              <a:xfrm>
                <a:off x="3581034" y="1098310"/>
                <a:ext cx="3082710" cy="510483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D89848-36E1-4808-B030-B783F8479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9244"/>
            <a:stretch/>
          </p:blipFill>
          <p:spPr>
            <a:xfrm>
              <a:off x="5532566" y="5691510"/>
              <a:ext cx="3082703" cy="68178"/>
            </a:xfrm>
            <a:prstGeom prst="rect">
              <a:avLst/>
            </a:prstGeom>
          </p:spPr>
        </p:pic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EE2903A-25B2-46E1-BEF1-F4F8CEF6AE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8" y="1714752"/>
            <a:ext cx="4979300" cy="4144627"/>
          </a:xfrm>
        </p:spPr>
        <p:txBody>
          <a:bodyPr>
            <a:normAutofit fontScale="92500"/>
          </a:bodyPr>
          <a:lstStyle/>
          <a:p>
            <a:r>
              <a:rPr lang="en-US" dirty="0"/>
              <a:t>Several inputs to choose from</a:t>
            </a:r>
          </a:p>
          <a:p>
            <a:r>
              <a:rPr lang="en-US" dirty="0"/>
              <a:t>Added in UI/server pairs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srgbClr val="D6006E"/>
                </a:solidFill>
                <a:latin typeface="Lucida Console" panose="020B0609040504020204" pitchFamily="49" charset="0"/>
              </a:rPr>
              <a:t>Input</a:t>
            </a:r>
            <a:r>
              <a:rPr lang="en-US" dirty="0">
                <a:latin typeface="Lucida Console" panose="020B0609040504020204" pitchFamily="49" charset="0"/>
              </a:rPr>
              <a:t>("id") </a:t>
            </a:r>
            <a:r>
              <a:rPr lang="en-US" dirty="0"/>
              <a:t>function in the UI creates </a:t>
            </a:r>
            <a:br>
              <a:rPr lang="en-US" dirty="0"/>
            </a:br>
            <a:r>
              <a:rPr lang="en-US" dirty="0"/>
              <a:t>an input</a:t>
            </a:r>
          </a:p>
          <a:p>
            <a:pPr lvl="1"/>
            <a:r>
              <a:rPr lang="en-US" dirty="0"/>
              <a:t>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input</a:t>
            </a:r>
            <a:r>
              <a:rPr lang="en-US" dirty="0" err="1">
                <a:latin typeface="Lucida Console" panose="020B0609040504020204" pitchFamily="49" charset="0"/>
              </a:rPr>
              <a:t>$id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/>
              <a:t>uses that input in the server</a:t>
            </a:r>
          </a:p>
          <a:p>
            <a:r>
              <a:rPr lang="en-US" dirty="0"/>
              <a:t>Provide user input in different forms</a:t>
            </a:r>
          </a:p>
          <a:p>
            <a:pPr lvl="1"/>
            <a:r>
              <a:rPr lang="en-US" dirty="0"/>
              <a:t>Numeric (</a:t>
            </a:r>
            <a:r>
              <a:rPr lang="en-US" dirty="0">
                <a:latin typeface="Lucida Console" panose="020B0609040504020204" pitchFamily="49" charset="0"/>
              </a:rPr>
              <a:t>0</a:t>
            </a:r>
            <a:r>
              <a:rPr lang="en-US" dirty="0"/>
              <a:t>, </a:t>
            </a:r>
            <a:r>
              <a:rPr lang="en-US" dirty="0">
                <a:latin typeface="Lucida Console" panose="020B0609040504020204" pitchFamily="49" charset="0"/>
              </a:rPr>
              <a:t>1</a:t>
            </a:r>
            <a:r>
              <a:rPr lang="en-US" dirty="0"/>
              <a:t>, </a:t>
            </a:r>
            <a:r>
              <a:rPr lang="en-US" dirty="0">
                <a:latin typeface="Lucida Console" panose="020B0609040504020204" pitchFamily="49" charset="0"/>
              </a:rPr>
              <a:t>2</a:t>
            </a:r>
            <a:r>
              <a:rPr lang="en-US" dirty="0"/>
              <a:t>, …)</a:t>
            </a:r>
          </a:p>
          <a:p>
            <a:pPr lvl="2"/>
            <a:r>
              <a:rPr lang="en-US" dirty="0">
                <a:latin typeface="+mj-lt"/>
              </a:rPr>
              <a:t>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numericInput</a:t>
            </a:r>
            <a:r>
              <a:rPr lang="en-US" dirty="0"/>
              <a:t>,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sliderInput</a:t>
            </a:r>
            <a:endParaRPr lang="en-US" dirty="0">
              <a:solidFill>
                <a:srgbClr val="D6006E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Text (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  <a:r>
              <a:rPr lang="en-US" dirty="0" err="1">
                <a:latin typeface="Lucida Console" panose="020B0609040504020204" pitchFamily="49" charset="0"/>
              </a:rPr>
              <a:t>plot_x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  <a:r>
              <a:rPr lang="en-US" dirty="0">
                <a:latin typeface="+mj-lt"/>
              </a:rPr>
              <a:t>, 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  <a:r>
              <a:rPr lang="en-US" dirty="0" err="1">
                <a:latin typeface="Lucida Console" panose="020B0609040504020204" pitchFamily="49" charset="0"/>
              </a:rPr>
              <a:t>plot_y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  <a:r>
              <a:rPr lang="en-US" dirty="0">
                <a:latin typeface="+mj-lt"/>
              </a:rPr>
              <a:t>)</a:t>
            </a:r>
            <a:endParaRPr lang="en-US" dirty="0"/>
          </a:p>
          <a:p>
            <a:pPr lvl="2"/>
            <a:r>
              <a:rPr lang="en-US" dirty="0"/>
              <a:t>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textInput</a:t>
            </a:r>
            <a:r>
              <a:rPr lang="en-US" dirty="0"/>
              <a:t>,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selectInput</a:t>
            </a:r>
            <a:r>
              <a:rPr lang="en-US" dirty="0"/>
              <a:t>,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radioButtons</a:t>
            </a:r>
            <a:endParaRPr lang="en-US" dirty="0">
              <a:solidFill>
                <a:srgbClr val="D6006E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Logical (</a:t>
            </a:r>
            <a:r>
              <a:rPr lang="en-US" dirty="0">
                <a:latin typeface="Lucida Console" panose="020B0609040504020204" pitchFamily="49" charset="0"/>
              </a:rPr>
              <a:t>TRUE | FALSE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checkboxInput</a:t>
            </a:r>
            <a:endParaRPr lang="en-US" dirty="0">
              <a:solidFill>
                <a:srgbClr val="D6006E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463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CC27E-A71A-4D33-BF2A-755DAAF57A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7" y="1714751"/>
            <a:ext cx="5685153" cy="420478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+mj-lt"/>
              </a:rPr>
              <a:t>Easier to distinguish between points</a:t>
            </a:r>
          </a:p>
          <a:p>
            <a:r>
              <a:rPr lang="en-US" dirty="0">
                <a:latin typeface="+mj-lt"/>
              </a:rPr>
              <a:t>Still difficult to distinguish between diagnoses</a:t>
            </a:r>
          </a:p>
          <a:p>
            <a:r>
              <a:rPr lang="en-US" dirty="0">
                <a:latin typeface="+mj-lt"/>
              </a:rPr>
              <a:t>Could </a:t>
            </a:r>
            <a:r>
              <a:rPr lang="en-US" dirty="0" err="1">
                <a:latin typeface="+mj-lt"/>
              </a:rPr>
              <a:t>colour</a:t>
            </a:r>
            <a:r>
              <a:rPr lang="en-US" dirty="0">
                <a:latin typeface="+mj-lt"/>
              </a:rPr>
              <a:t> points by diagnosis &amp; add an input to change the alpha of the points in the plot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sliderInput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inputId</a:t>
            </a:r>
            <a:r>
              <a:rPr lang="en-US" dirty="0">
                <a:latin typeface="Lucida Console" panose="020B0609040504020204" pitchFamily="49" charset="0"/>
              </a:rPr>
              <a:t>, label, 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 value, min, max)</a:t>
            </a:r>
            <a:endParaRPr lang="en-US" dirty="0"/>
          </a:p>
          <a:p>
            <a:r>
              <a:rPr lang="en-US" dirty="0"/>
              <a:t>eICU_app_03.R shows the solution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Could add another select input to view different diagnoses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selectInput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inputId</a:t>
            </a:r>
            <a:r>
              <a:rPr lang="en-US" dirty="0">
                <a:latin typeface="Lucida Console" panose="020B0609040504020204" pitchFamily="49" charset="0"/>
              </a:rPr>
              <a:t>, label, 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 choices)</a:t>
            </a:r>
            <a:endParaRPr lang="en-US" dirty="0"/>
          </a:p>
          <a:p>
            <a:r>
              <a:rPr lang="en-US" dirty="0"/>
              <a:t>eICU_app_04.R shows the solution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BBE81-E30E-47A7-91D2-12D5967A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BBFC00-26F3-40A2-BD1D-AF7B8290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eICU</a:t>
            </a:r>
            <a:r>
              <a:rPr lang="en-US" dirty="0"/>
              <a:t> Application – Example 3 &amp;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5DAB3-BF1E-4089-8F19-19E8F067637E}"/>
              </a:ext>
            </a:extLst>
          </p:cNvPr>
          <p:cNvSpPr txBox="1"/>
          <p:nvPr/>
        </p:nvSpPr>
        <p:spPr>
          <a:xfrm>
            <a:off x="8293834" y="4642145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eICU_app_02.R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5F3959-BC1D-4EEC-917A-AA68DBB18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015" y="1886721"/>
            <a:ext cx="5396605" cy="251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17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0A03D9-EBD1-4432-B0B2-A7D95BBBF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C19D79-F6E1-4667-84AC-4306F0F83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CDCA04-6DF1-4047-89B3-29E63969C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287" y="1421507"/>
            <a:ext cx="6472588" cy="4014985"/>
          </a:xfrm>
          <a:prstGeom prst="rect">
            <a:avLst/>
          </a:prstGeom>
        </p:spPr>
      </p:pic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78E660A8-0644-4FF2-9764-FC86A3DD5E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8467" y="1421507"/>
            <a:ext cx="4979300" cy="41446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Several outputs to choose from</a:t>
            </a:r>
          </a:p>
          <a:p>
            <a:r>
              <a:rPr lang="en-US" dirty="0"/>
              <a:t>Added in server/UI pairs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F8971D"/>
                </a:solidFill>
                <a:latin typeface="Lucida Console" panose="020B0609040504020204" pitchFamily="49" charset="0"/>
              </a:rPr>
              <a:t>render</a:t>
            </a:r>
            <a:r>
              <a:rPr lang="en-US" dirty="0">
                <a:latin typeface="Lucida Console" panose="020B0609040504020204" pitchFamily="49" charset="0"/>
              </a:rPr>
              <a:t>*()</a:t>
            </a:r>
            <a:r>
              <a:rPr lang="en-US" dirty="0"/>
              <a:t> assigns the server code to an output using </a:t>
            </a:r>
            <a:r>
              <a:rPr lang="en-US" dirty="0" err="1">
                <a:solidFill>
                  <a:srgbClr val="00A950"/>
                </a:solidFill>
                <a:latin typeface="Lucida Console" panose="020B0609040504020204" pitchFamily="49" charset="0"/>
              </a:rPr>
              <a:t>output</a:t>
            </a:r>
            <a:r>
              <a:rPr lang="en-US" dirty="0" err="1">
                <a:latin typeface="Lucida Console" panose="020B0609040504020204" pitchFamily="49" charset="0"/>
              </a:rPr>
              <a:t>$id</a:t>
            </a:r>
            <a:endParaRPr lang="en-US" dirty="0">
              <a:latin typeface="Lucida Console" panose="020B0609040504020204" pitchFamily="49" charset="0"/>
            </a:endParaRP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srgbClr val="00A950"/>
                </a:solidFill>
                <a:latin typeface="Lucida Console" panose="020B0609040504020204" pitchFamily="49" charset="0"/>
              </a:rPr>
              <a:t>Output</a:t>
            </a:r>
            <a:r>
              <a:rPr lang="en-US" dirty="0">
                <a:latin typeface="Lucida Console" panose="020B0609040504020204" pitchFamily="49" charset="0"/>
              </a:rPr>
              <a:t>("id") </a:t>
            </a:r>
            <a:r>
              <a:rPr lang="en-US" dirty="0"/>
              <a:t>uses that output in the UI</a:t>
            </a:r>
          </a:p>
          <a:p>
            <a:r>
              <a:rPr lang="en-US" dirty="0"/>
              <a:t>Provide server output of several types</a:t>
            </a:r>
          </a:p>
          <a:p>
            <a:pPr lvl="1"/>
            <a:r>
              <a:rPr lang="en-US" dirty="0"/>
              <a:t>Plots</a:t>
            </a:r>
          </a:p>
          <a:p>
            <a:pPr lvl="2"/>
            <a:r>
              <a:rPr lang="en-US" dirty="0"/>
              <a:t> </a:t>
            </a:r>
            <a:r>
              <a:rPr lang="en-US" dirty="0" err="1">
                <a:solidFill>
                  <a:srgbClr val="F8971D"/>
                </a:solidFill>
                <a:latin typeface="Lucida Console" panose="020B0609040504020204" pitchFamily="49" charset="0"/>
              </a:rPr>
              <a:t>renderPlot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/>
              <a:t>/ </a:t>
            </a:r>
            <a:r>
              <a:rPr lang="en-US" dirty="0" err="1">
                <a:solidFill>
                  <a:srgbClr val="00A950"/>
                </a:solidFill>
                <a:latin typeface="Lucida Console" panose="020B0609040504020204" pitchFamily="49" charset="0"/>
              </a:rPr>
              <a:t>plotOutput</a:t>
            </a:r>
            <a:endParaRPr lang="en-US" dirty="0">
              <a:solidFill>
                <a:srgbClr val="00A950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Tables</a:t>
            </a:r>
          </a:p>
          <a:p>
            <a:pPr lvl="2"/>
            <a:r>
              <a:rPr lang="en-US" dirty="0"/>
              <a:t> </a:t>
            </a:r>
            <a:r>
              <a:rPr lang="en-US" dirty="0" err="1">
                <a:solidFill>
                  <a:srgbClr val="F8971D"/>
                </a:solidFill>
                <a:latin typeface="Lucida Console" panose="020B0609040504020204" pitchFamily="49" charset="0"/>
              </a:rPr>
              <a:t>renderTable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/>
              <a:t>/ </a:t>
            </a:r>
            <a:r>
              <a:rPr lang="en-US" dirty="0" err="1">
                <a:solidFill>
                  <a:srgbClr val="00A950"/>
                </a:solidFill>
                <a:latin typeface="Lucida Console" panose="020B0609040504020204" pitchFamily="49" charset="0"/>
              </a:rPr>
              <a:t>tableOutput</a:t>
            </a:r>
            <a:endParaRPr lang="en-US" dirty="0">
              <a:solidFill>
                <a:srgbClr val="00A950"/>
              </a:solidFill>
              <a:latin typeface="Lucida Console" panose="020B0609040504020204" pitchFamily="49" charset="0"/>
            </a:endParaRPr>
          </a:p>
          <a:p>
            <a:pPr lvl="2"/>
            <a:r>
              <a:rPr lang="en-US" dirty="0"/>
              <a:t> </a:t>
            </a:r>
            <a:r>
              <a:rPr lang="en-US" dirty="0" err="1">
                <a:solidFill>
                  <a:srgbClr val="F8971D"/>
                </a:solidFill>
                <a:latin typeface="Lucida Console" panose="020B0609040504020204" pitchFamily="49" charset="0"/>
              </a:rPr>
              <a:t>renderDataTable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/>
              <a:t>/ </a:t>
            </a:r>
            <a:r>
              <a:rPr lang="en-US" dirty="0" err="1">
                <a:solidFill>
                  <a:srgbClr val="00A950"/>
                </a:solidFill>
                <a:latin typeface="Lucida Console" panose="020B0609040504020204" pitchFamily="49" charset="0"/>
              </a:rPr>
              <a:t>dataTableOutput</a:t>
            </a:r>
            <a:endParaRPr lang="en-US" dirty="0">
              <a:solidFill>
                <a:srgbClr val="00A950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Text, Images and even UI too!</a:t>
            </a:r>
          </a:p>
        </p:txBody>
      </p:sp>
    </p:spTree>
    <p:extLst>
      <p:ext uri="{BB962C8B-B14F-4D97-AF65-F5344CB8AC3E}">
        <p14:creationId xmlns:p14="http://schemas.microsoft.com/office/powerpoint/2010/main" val="3289719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5F20EE-507B-4291-810A-3CD24B643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015" y="1886721"/>
            <a:ext cx="5342106" cy="276955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CC27E-A71A-4D33-BF2A-755DAAF57A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7" y="1714751"/>
            <a:ext cx="5971906" cy="4204785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The visuals are nice, but someone may be interested in seeing the actual values</a:t>
            </a:r>
          </a:p>
          <a:p>
            <a:r>
              <a:rPr lang="en-US" dirty="0"/>
              <a:t>Could add a new output displaying the data in a table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00A950"/>
                </a:solidFill>
                <a:latin typeface="Lucida Console" panose="020B0609040504020204" pitchFamily="49" charset="0"/>
              </a:rPr>
              <a:t>output</a:t>
            </a:r>
            <a:r>
              <a:rPr lang="en-US" dirty="0" err="1">
                <a:latin typeface="Lucida Console" panose="020B0609040504020204" pitchFamily="49" charset="0"/>
              </a:rPr>
              <a:t>$table</a:t>
            </a:r>
            <a:r>
              <a:rPr lang="en-US" dirty="0">
                <a:latin typeface="Lucida Console" panose="020B0609040504020204" pitchFamily="49" charset="0"/>
              </a:rPr>
              <a:t> &lt;- </a:t>
            </a:r>
            <a:r>
              <a:rPr lang="en-US" dirty="0" err="1">
                <a:solidFill>
                  <a:srgbClr val="F8971D"/>
                </a:solidFill>
                <a:latin typeface="Lucida Console" panose="020B0609040504020204" pitchFamily="49" charset="0"/>
              </a:rPr>
              <a:t>renderDataTable</a:t>
            </a:r>
            <a:r>
              <a:rPr lang="en-US" dirty="0">
                <a:latin typeface="Lucida Console" panose="020B0609040504020204" pitchFamily="49" charset="0"/>
              </a:rPr>
              <a:t>({...})</a:t>
            </a:r>
          </a:p>
          <a:p>
            <a:r>
              <a:rPr lang="en-US" dirty="0"/>
              <a:t>eICU_app_05.R shows the solution</a:t>
            </a:r>
          </a:p>
          <a:p>
            <a:r>
              <a:rPr lang="en-US" dirty="0"/>
              <a:t>Not all users may want to see it though</a:t>
            </a:r>
          </a:p>
          <a:p>
            <a:r>
              <a:rPr lang="en-US" dirty="0"/>
              <a:t>Could use a checkbox to show/hide it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checkboxInput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inputId</a:t>
            </a:r>
            <a:r>
              <a:rPr lang="en-US" dirty="0">
                <a:latin typeface="Lucida Console" panose="020B0609040504020204" pitchFamily="49" charset="0"/>
              </a:rPr>
              <a:t>, label, value)</a:t>
            </a:r>
          </a:p>
          <a:p>
            <a:r>
              <a:rPr lang="en-US" dirty="0"/>
              <a:t>eICU_app_06.R shows the solution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BBE81-E30E-47A7-91D2-12D5967A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BBFC00-26F3-40A2-BD1D-AF7B8290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eICU</a:t>
            </a:r>
            <a:r>
              <a:rPr lang="en-US" dirty="0"/>
              <a:t> Application – Example 5 &amp;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5DAB3-BF1E-4089-8F19-19E8F067637E}"/>
              </a:ext>
            </a:extLst>
          </p:cNvPr>
          <p:cNvSpPr txBox="1"/>
          <p:nvPr/>
        </p:nvSpPr>
        <p:spPr>
          <a:xfrm>
            <a:off x="8475388" y="4675120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eICU_app_04.R</a:t>
            </a:r>
          </a:p>
        </p:txBody>
      </p:sp>
    </p:spTree>
    <p:extLst>
      <p:ext uri="{BB962C8B-B14F-4D97-AF65-F5344CB8AC3E}">
        <p14:creationId xmlns:p14="http://schemas.microsoft.com/office/powerpoint/2010/main" val="2147727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0ABE0-453B-784C-932A-BA136FEDF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182" y="2960255"/>
            <a:ext cx="5451635" cy="642917"/>
          </a:xfrm>
        </p:spPr>
        <p:txBody>
          <a:bodyPr>
            <a:normAutofit/>
          </a:bodyPr>
          <a:lstStyle/>
          <a:p>
            <a:r>
              <a:rPr lang="en-US" dirty="0"/>
              <a:t>Deploying Apps</a:t>
            </a:r>
          </a:p>
        </p:txBody>
      </p:sp>
    </p:spTree>
    <p:extLst>
      <p:ext uri="{BB962C8B-B14F-4D97-AF65-F5344CB8AC3E}">
        <p14:creationId xmlns:p14="http://schemas.microsoft.com/office/powerpoint/2010/main" val="1436848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12BDD-AF66-442D-B1AF-6A602C66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8CA3FC-7368-4DCC-A5E1-9CF9085BC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Shiny Apps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DD53F8B-9BBC-4D45-9DAF-1CE2188CC958}"/>
              </a:ext>
            </a:extLst>
          </p:cNvPr>
          <p:cNvSpPr/>
          <p:nvPr/>
        </p:nvSpPr>
        <p:spPr>
          <a:xfrm>
            <a:off x="4523897" y="2896516"/>
            <a:ext cx="2434343" cy="474994"/>
          </a:xfrm>
          <a:prstGeom prst="rightArrow">
            <a:avLst/>
          </a:prstGeom>
          <a:solidFill>
            <a:srgbClr val="00AEEF"/>
          </a:solidFill>
          <a:ln>
            <a:solidFill>
              <a:srgbClr val="1E1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AEEF"/>
                </a:solidFill>
              </a:ln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DCE30F0-5095-4B5E-898B-89068DB9717B}"/>
              </a:ext>
            </a:extLst>
          </p:cNvPr>
          <p:cNvSpPr/>
          <p:nvPr/>
        </p:nvSpPr>
        <p:spPr>
          <a:xfrm rot="10800000">
            <a:off x="4523897" y="3476661"/>
            <a:ext cx="2434343" cy="474994"/>
          </a:xfrm>
          <a:prstGeom prst="rightArrow">
            <a:avLst/>
          </a:prstGeom>
          <a:solidFill>
            <a:srgbClr val="00AEEF"/>
          </a:solidFill>
          <a:ln>
            <a:solidFill>
              <a:srgbClr val="1E1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AEEF"/>
                </a:solidFill>
              </a:ln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56AEA-79B2-422C-BC12-15DAF1C1A2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515" y="2942360"/>
            <a:ext cx="1068512" cy="737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514879-5C43-4277-AD0F-A022FD40DD58}"/>
              </a:ext>
            </a:extLst>
          </p:cNvPr>
          <p:cNvSpPr txBox="1"/>
          <p:nvPr/>
        </p:nvSpPr>
        <p:spPr>
          <a:xfrm>
            <a:off x="1652761" y="3834292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computer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9FE59A-42F8-4C9F-A5AB-401149EB1A49}"/>
              </a:ext>
            </a:extLst>
          </p:cNvPr>
          <p:cNvSpPr txBox="1"/>
          <p:nvPr/>
        </p:nvSpPr>
        <p:spPr>
          <a:xfrm>
            <a:off x="8402015" y="3951655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web browser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6D81BCE-BC6F-41A8-B01D-80CCDE203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970" y="1866136"/>
            <a:ext cx="4232358" cy="206076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0671FC1-BFCF-4829-808F-A70D1C288E08}"/>
              </a:ext>
            </a:extLst>
          </p:cNvPr>
          <p:cNvGrpSpPr/>
          <p:nvPr/>
        </p:nvGrpSpPr>
        <p:grpSpPr>
          <a:xfrm>
            <a:off x="3351074" y="1404666"/>
            <a:ext cx="843408" cy="1078695"/>
            <a:chOff x="8917792" y="1520059"/>
            <a:chExt cx="764197" cy="97738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D2DC0BB-F82F-4B70-A019-42CC8F7D1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7792" y="1520059"/>
              <a:ext cx="764197" cy="977386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CA48246-383E-47FF-85DE-E49B4642C549}"/>
                </a:ext>
              </a:extLst>
            </p:cNvPr>
            <p:cNvSpPr/>
            <p:nvPr/>
          </p:nvSpPr>
          <p:spPr>
            <a:xfrm>
              <a:off x="8969542" y="1624263"/>
              <a:ext cx="427121" cy="7940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8544A5-55C0-495A-87E3-9B65AA4BB981}"/>
                </a:ext>
              </a:extLst>
            </p:cNvPr>
            <p:cNvSpPr/>
            <p:nvPr/>
          </p:nvSpPr>
          <p:spPr>
            <a:xfrm>
              <a:off x="9183971" y="1855761"/>
              <a:ext cx="451652" cy="562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FE46D4C9-6D56-4EBA-930C-9EDE97905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476" y="1710380"/>
            <a:ext cx="702603" cy="54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AB03DE1-9AE4-47FE-B66F-8D7EA2114DDB}"/>
              </a:ext>
            </a:extLst>
          </p:cNvPr>
          <p:cNvSpPr txBox="1"/>
          <p:nvPr/>
        </p:nvSpPr>
        <p:spPr>
          <a:xfrm>
            <a:off x="3351074" y="248940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app.R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085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12BDD-AF66-442D-B1AF-6A602C66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8CA3FC-7368-4DCC-A5E1-9CF9085BC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Shiny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56AEA-79B2-422C-BC12-15DAF1C1A2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515" y="1721153"/>
            <a:ext cx="1068512" cy="737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514879-5C43-4277-AD0F-A022FD40DD58}"/>
              </a:ext>
            </a:extLst>
          </p:cNvPr>
          <p:cNvSpPr txBox="1"/>
          <p:nvPr/>
        </p:nvSpPr>
        <p:spPr>
          <a:xfrm>
            <a:off x="1652761" y="2613085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computer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9853CE-9FE1-48DB-979A-5A47E60AE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663" y="4890839"/>
            <a:ext cx="2297529" cy="5787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394F082-C928-4873-887E-5C2DABA4E5DF}"/>
              </a:ext>
            </a:extLst>
          </p:cNvPr>
          <p:cNvSpPr/>
          <p:nvPr/>
        </p:nvSpPr>
        <p:spPr>
          <a:xfrm>
            <a:off x="4523897" y="4176905"/>
            <a:ext cx="2434343" cy="474994"/>
          </a:xfrm>
          <a:prstGeom prst="rightArrow">
            <a:avLst/>
          </a:prstGeom>
          <a:solidFill>
            <a:srgbClr val="00AEEF"/>
          </a:solidFill>
          <a:ln>
            <a:solidFill>
              <a:srgbClr val="1E1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AEEF"/>
                </a:solidFill>
              </a:ln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0DE7C2D-F7E5-47B6-A304-421C12289443}"/>
              </a:ext>
            </a:extLst>
          </p:cNvPr>
          <p:cNvSpPr/>
          <p:nvPr/>
        </p:nvSpPr>
        <p:spPr>
          <a:xfrm rot="10800000">
            <a:off x="4523897" y="4757050"/>
            <a:ext cx="2434343" cy="474994"/>
          </a:xfrm>
          <a:prstGeom prst="rightArrow">
            <a:avLst/>
          </a:prstGeom>
          <a:solidFill>
            <a:srgbClr val="00AEEF"/>
          </a:solidFill>
          <a:ln>
            <a:solidFill>
              <a:srgbClr val="1E1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AEEF"/>
                </a:solidFill>
              </a:ln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120130-6546-4635-8DB9-5158782430CF}"/>
              </a:ext>
            </a:extLst>
          </p:cNvPr>
          <p:cNvSpPr txBox="1"/>
          <p:nvPr/>
        </p:nvSpPr>
        <p:spPr>
          <a:xfrm>
            <a:off x="8402015" y="5232045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web browser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12ECAD5-34EF-4356-9719-71C6A9BD74F3}"/>
              </a:ext>
            </a:extLst>
          </p:cNvPr>
          <p:cNvSpPr/>
          <p:nvPr/>
        </p:nvSpPr>
        <p:spPr>
          <a:xfrm rot="5400000">
            <a:off x="2239760" y="3283881"/>
            <a:ext cx="609334" cy="474994"/>
          </a:xfrm>
          <a:prstGeom prst="rightArrow">
            <a:avLst/>
          </a:prstGeom>
          <a:solidFill>
            <a:srgbClr val="00AEEF"/>
          </a:solidFill>
          <a:ln>
            <a:solidFill>
              <a:srgbClr val="1E1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AEEF"/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14683A-5A18-4458-A173-5E4FC5AD9248}"/>
              </a:ext>
            </a:extLst>
          </p:cNvPr>
          <p:cNvSpPr txBox="1"/>
          <p:nvPr/>
        </p:nvSpPr>
        <p:spPr>
          <a:xfrm>
            <a:off x="2923636" y="3336712"/>
            <a:ext cx="136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App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BDC82C-0B13-4A68-B915-528C97BDD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975" y="3171285"/>
            <a:ext cx="4232358" cy="2060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A1FF68-1E68-47D1-B823-236671D9F6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087"/>
          <a:stretch/>
        </p:blipFill>
        <p:spPr>
          <a:xfrm>
            <a:off x="2198328" y="4265573"/>
            <a:ext cx="670886" cy="7048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E74E7E-98C3-4597-BCE7-D7470F825501}"/>
              </a:ext>
            </a:extLst>
          </p:cNvPr>
          <p:cNvSpPr txBox="1"/>
          <p:nvPr/>
        </p:nvSpPr>
        <p:spPr>
          <a:xfrm>
            <a:off x="1705741" y="5332753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 server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41F7CC1-F715-4A3F-BADE-732790139751}"/>
              </a:ext>
            </a:extLst>
          </p:cNvPr>
          <p:cNvGrpSpPr/>
          <p:nvPr/>
        </p:nvGrpSpPr>
        <p:grpSpPr>
          <a:xfrm>
            <a:off x="4715054" y="1409097"/>
            <a:ext cx="843408" cy="1078695"/>
            <a:chOff x="8917792" y="1520059"/>
            <a:chExt cx="764197" cy="97738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DCF78DF-263D-4B8B-8257-CF06065F1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7792" y="1520059"/>
              <a:ext cx="764197" cy="97738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0C54104-14FA-41D1-BF96-EE1F277AE8CA}"/>
                </a:ext>
              </a:extLst>
            </p:cNvPr>
            <p:cNvSpPr/>
            <p:nvPr/>
          </p:nvSpPr>
          <p:spPr>
            <a:xfrm>
              <a:off x="8969542" y="1624263"/>
              <a:ext cx="427121" cy="7940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962EFEA-511B-4F03-8F2F-492E4474BB0F}"/>
                </a:ext>
              </a:extLst>
            </p:cNvPr>
            <p:cNvSpPr/>
            <p:nvPr/>
          </p:nvSpPr>
          <p:spPr>
            <a:xfrm>
              <a:off x="9183971" y="1855761"/>
              <a:ext cx="451652" cy="562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">
            <a:extLst>
              <a:ext uri="{FF2B5EF4-FFF2-40B4-BE49-F238E27FC236}">
                <a16:creationId xmlns:a16="http://schemas.microsoft.com/office/drawing/2014/main" id="{2D22E532-FE02-43CE-B5A5-7F084668F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456" y="1714811"/>
            <a:ext cx="702603" cy="54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3CBDBDA-3B6A-4C87-8AD0-0CB64BA48E60}"/>
              </a:ext>
            </a:extLst>
          </p:cNvPr>
          <p:cNvSpPr txBox="1"/>
          <p:nvPr/>
        </p:nvSpPr>
        <p:spPr>
          <a:xfrm>
            <a:off x="4695770" y="2503892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app.R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0A844B-0781-4855-B819-F91681AD6255}"/>
              </a:ext>
            </a:extLst>
          </p:cNvPr>
          <p:cNvSpPr txBox="1"/>
          <p:nvPr/>
        </p:nvSpPr>
        <p:spPr>
          <a:xfrm>
            <a:off x="5940120" y="1556180"/>
            <a:ext cx="3942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Note:</a:t>
            </a:r>
            <a:br>
              <a:rPr lang="en-US" dirty="0"/>
            </a:br>
            <a:r>
              <a:rPr lang="en-US" dirty="0"/>
              <a:t>It is important to name your R file as 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app.R</a:t>
            </a:r>
            <a:r>
              <a:rPr lang="en-US" dirty="0"/>
              <a:t>” prior to deploying.</a:t>
            </a:r>
          </a:p>
        </p:txBody>
      </p:sp>
    </p:spTree>
    <p:extLst>
      <p:ext uri="{BB962C8B-B14F-4D97-AF65-F5344CB8AC3E}">
        <p14:creationId xmlns:p14="http://schemas.microsoft.com/office/powerpoint/2010/main" val="1670540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D2112C-C58C-4EC1-A55F-E33215C3CD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7" y="1714752"/>
            <a:ext cx="5685153" cy="3816105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Request access to RStudio Connect via “</a:t>
            </a:r>
            <a:r>
              <a:rPr lang="en-US" b="1" dirty="0"/>
              <a:t>Request Manager</a:t>
            </a:r>
            <a:r>
              <a:rPr lang="en-US" dirty="0"/>
              <a:t>” </a:t>
            </a:r>
            <a:r>
              <a:rPr lang="en-US" u="sng" dirty="0">
                <a:hlinkClick r:id="rId2"/>
              </a:rPr>
              <a:t>http://requestmanager.pfizer.com/</a:t>
            </a:r>
            <a:r>
              <a:rPr lang="en-US" u="sng" dirty="0"/>
              <a:t> </a:t>
            </a:r>
            <a:r>
              <a:rPr lang="en-US" dirty="0"/>
              <a:t> </a:t>
            </a:r>
          </a:p>
          <a:p>
            <a:pPr fontAlgn="base"/>
            <a:r>
              <a:rPr lang="en-US" dirty="0"/>
              <a:t>Search for RStudio Connect</a:t>
            </a:r>
          </a:p>
          <a:p>
            <a:pPr fontAlgn="base"/>
            <a:r>
              <a:rPr lang="en-US" dirty="0"/>
              <a:t>Click the box next to “GPD RStudio Connect” </a:t>
            </a:r>
          </a:p>
          <a:p>
            <a:pPr fontAlgn="base"/>
            <a:r>
              <a:rPr lang="en-US" dirty="0"/>
              <a:t>Click “Checkout” </a:t>
            </a:r>
          </a:p>
          <a:p>
            <a:pPr fontAlgn="base"/>
            <a:r>
              <a:rPr lang="en-US" dirty="0"/>
              <a:t>Select Role “Publisher” </a:t>
            </a:r>
          </a:p>
          <a:p>
            <a:pPr fontAlgn="base"/>
            <a:r>
              <a:rPr lang="en-US" dirty="0"/>
              <a:t>Select Environment “Production” </a:t>
            </a:r>
          </a:p>
          <a:p>
            <a:pPr fontAlgn="base"/>
            <a:r>
              <a:rPr lang="en-US" dirty="0"/>
              <a:t>Add the text “None” in the Comments box </a:t>
            </a:r>
          </a:p>
          <a:p>
            <a:pPr fontAlgn="base"/>
            <a:r>
              <a:rPr lang="en-US" dirty="0"/>
              <a:t>Click Continue </a:t>
            </a:r>
          </a:p>
          <a:p>
            <a:pPr fontAlgn="base"/>
            <a:r>
              <a:rPr lang="en-US" dirty="0"/>
              <a:t>Submit Request 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12BDD-AF66-442D-B1AF-6A602C66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8CA3FC-7368-4DCC-A5E1-9CF9085BC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Shiny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D2D81-DFC1-4862-B4E0-4CE23E678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961" y="1451740"/>
            <a:ext cx="5685154" cy="1592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BC3532-8995-469E-943A-F80628B32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109" y="3203814"/>
            <a:ext cx="3566064" cy="2508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69FF50-D5DE-47AA-AACD-C4771F490C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174" y="2626509"/>
            <a:ext cx="250760" cy="3317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006284-E59B-46A5-A7C4-6393F5359D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61" y="5530857"/>
            <a:ext cx="250760" cy="3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62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D2112C-C58C-4EC1-A55F-E33215C3CD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7" y="1714753"/>
            <a:ext cx="11335079" cy="3819774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Once you have access, open RStudio v1.2 with R-3.6.1 </a:t>
            </a:r>
          </a:p>
          <a:p>
            <a:pPr fontAlgn="base"/>
            <a:r>
              <a:rPr lang="en-US" dirty="0"/>
              <a:t>If you don’t have these installed </a:t>
            </a:r>
            <a:r>
              <a:rPr lang="en-US" dirty="0">
                <a:hlinkClick r:id="rId2"/>
              </a:rPr>
              <a:t>instructions are here</a:t>
            </a:r>
            <a:endParaRPr lang="en-US" dirty="0"/>
          </a:p>
          <a:p>
            <a:pPr fontAlgn="base"/>
            <a:r>
              <a:rPr lang="en-US" dirty="0"/>
              <a:t>Tools &gt; Global Options &gt; Publishing </a:t>
            </a:r>
          </a:p>
          <a:p>
            <a:pPr fontAlgn="base"/>
            <a:r>
              <a:rPr lang="en-US" dirty="0"/>
              <a:t>Click the “Connect” button. </a:t>
            </a:r>
          </a:p>
          <a:p>
            <a:pPr fontAlgn="base"/>
            <a:r>
              <a:rPr lang="en-US" dirty="0"/>
              <a:t>Select “RStudio Connect”.</a:t>
            </a:r>
          </a:p>
          <a:p>
            <a:pPr fontAlgn="base"/>
            <a:r>
              <a:rPr lang="en-US" dirty="0"/>
              <a:t>Server is: </a:t>
            </a:r>
            <a:r>
              <a:rPr lang="en-US" u="sng" dirty="0">
                <a:hlinkClick r:id="rId3"/>
              </a:rPr>
              <a:t>https://rsc.pfizer.com/</a:t>
            </a:r>
            <a:r>
              <a:rPr lang="en-US" dirty="0"/>
              <a:t> </a:t>
            </a:r>
          </a:p>
          <a:p>
            <a:pPr fontAlgn="base"/>
            <a:r>
              <a:rPr lang="en-US" dirty="0"/>
              <a:t>Enter NT username and password. </a:t>
            </a:r>
          </a:p>
          <a:p>
            <a:pPr fontAlgn="base"/>
            <a:r>
              <a:rPr lang="en-US" dirty="0"/>
              <a:t>Click “Connect” on the next screen. </a:t>
            </a:r>
          </a:p>
          <a:p>
            <a:pPr fontAlgn="base"/>
            <a:r>
              <a:rPr lang="en-US" dirty="0"/>
              <a:t>Close the browser. </a:t>
            </a:r>
          </a:p>
          <a:p>
            <a:pPr fontAlgn="base"/>
            <a:r>
              <a:rPr lang="en-US" dirty="0"/>
              <a:t>Click “Connect Account” back in RStudio. 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12BDD-AF66-442D-B1AF-6A602C66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8CA3FC-7368-4DCC-A5E1-9CF9085BC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Shiny Apps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9251B4-C81A-40A3-8C52-2B10ABCAC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787" y="345181"/>
            <a:ext cx="2046107" cy="2106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C82FD2-7FE3-4A71-8A10-952D29E8D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8417" y="2614417"/>
            <a:ext cx="3140848" cy="31143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CB51DD-DAE9-4B6A-B495-704256B684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758" y="2218685"/>
            <a:ext cx="250760" cy="3317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AA7B10-CF71-4E8C-8192-FBD916E8349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695" y="2958233"/>
            <a:ext cx="250760" cy="3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53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9F9A86-9A9C-264E-B47F-22A656CD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9E42BE-06AA-8548-B9EC-3B8F0F0CC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4814" y="409865"/>
            <a:ext cx="6734944" cy="60751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This Session</a:t>
            </a:r>
          </a:p>
          <a:p>
            <a:r>
              <a:rPr lang="en-US" sz="2400" dirty="0"/>
              <a:t>Why should I care about Shiny?</a:t>
            </a:r>
          </a:p>
          <a:p>
            <a:r>
              <a:rPr lang="en-US" sz="2400" dirty="0"/>
              <a:t>Shiny Framework</a:t>
            </a:r>
          </a:p>
          <a:p>
            <a:r>
              <a:rPr lang="en-US" sz="2400" dirty="0"/>
              <a:t>Inputs and Outputs</a:t>
            </a:r>
          </a:p>
          <a:p>
            <a:r>
              <a:rPr lang="en-US" sz="2400" dirty="0"/>
              <a:t>Deploying Apps</a:t>
            </a:r>
          </a:p>
          <a:p>
            <a:pPr marL="0" indent="0">
              <a:buNone/>
            </a:pPr>
            <a:r>
              <a:rPr lang="en-US" sz="2400" b="1" dirty="0"/>
              <a:t>Next Session</a:t>
            </a:r>
          </a:p>
          <a:p>
            <a:pPr>
              <a:buFont typeface="+mj-lt"/>
              <a:buAutoNum type="arabicPeriod" startAt="5"/>
            </a:pPr>
            <a:r>
              <a:rPr lang="en-US" sz="2400" dirty="0"/>
              <a:t>UI Layouts</a:t>
            </a:r>
          </a:p>
          <a:p>
            <a:pPr>
              <a:buFont typeface="+mj-lt"/>
              <a:buAutoNum type="arabicPeriod" startAt="5"/>
            </a:pPr>
            <a:r>
              <a:rPr lang="en-US" sz="2400" dirty="0"/>
              <a:t>Reactivity</a:t>
            </a:r>
          </a:p>
          <a:p>
            <a:pPr>
              <a:buFont typeface="+mj-lt"/>
              <a:buAutoNum type="arabicPeriod" startAt="5"/>
            </a:pPr>
            <a:r>
              <a:rPr lang="en-US" sz="2400" dirty="0"/>
              <a:t>From R Script to App</a:t>
            </a:r>
          </a:p>
          <a:p>
            <a:pPr lvl="1"/>
            <a:endParaRPr lang="en-US" sz="20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6D4856-0104-AB4F-BC80-20ABD8520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085" y="330036"/>
            <a:ext cx="2476058" cy="83836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697528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D2112C-C58C-4EC1-A55F-E33215C3CD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Once you have access, open RStudio v1.2 with R-3.6.1: </a:t>
            </a:r>
          </a:p>
          <a:p>
            <a:pPr fontAlgn="base"/>
            <a:r>
              <a:rPr lang="en-US" dirty="0"/>
              <a:t>Tools &gt; Global Options &gt; Publishing </a:t>
            </a:r>
          </a:p>
          <a:p>
            <a:pPr fontAlgn="base"/>
            <a:r>
              <a:rPr lang="en-US" dirty="0"/>
              <a:t>Click the “Connect” button. </a:t>
            </a:r>
          </a:p>
          <a:p>
            <a:pPr fontAlgn="base"/>
            <a:r>
              <a:rPr lang="en-US" dirty="0"/>
              <a:t>Select “RStudio Connect”.</a:t>
            </a:r>
          </a:p>
          <a:p>
            <a:pPr fontAlgn="base"/>
            <a:r>
              <a:rPr lang="en-US" dirty="0"/>
              <a:t>Server is: </a:t>
            </a:r>
            <a:r>
              <a:rPr lang="en-US" u="sng" dirty="0">
                <a:hlinkClick r:id="rId2"/>
              </a:rPr>
              <a:t>https://rsc.pfizer.com/</a:t>
            </a:r>
            <a:r>
              <a:rPr lang="en-US" u="sng" dirty="0"/>
              <a:t> </a:t>
            </a:r>
            <a:r>
              <a:rPr lang="en-US" dirty="0"/>
              <a:t> </a:t>
            </a:r>
          </a:p>
          <a:p>
            <a:pPr fontAlgn="base"/>
            <a:r>
              <a:rPr lang="en-US" dirty="0"/>
              <a:t>Enter NT username and password. </a:t>
            </a:r>
          </a:p>
          <a:p>
            <a:pPr fontAlgn="base"/>
            <a:r>
              <a:rPr lang="en-US" dirty="0"/>
              <a:t>Click “Connect” on the next screen. </a:t>
            </a:r>
          </a:p>
          <a:p>
            <a:pPr fontAlgn="base"/>
            <a:r>
              <a:rPr lang="en-US" dirty="0"/>
              <a:t>Close the browser. </a:t>
            </a:r>
          </a:p>
          <a:p>
            <a:pPr fontAlgn="base"/>
            <a:r>
              <a:rPr lang="en-US" dirty="0"/>
              <a:t>Click “Connect Account” back in RStudio. </a:t>
            </a:r>
          </a:p>
          <a:p>
            <a:pPr fontAlgn="base"/>
            <a:r>
              <a:rPr lang="en-US" dirty="0"/>
              <a:t>Now you can publish content to RStudio Connect. 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12BDD-AF66-442D-B1AF-6A602C66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8CA3FC-7368-4DCC-A5E1-9CF9085BC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Shiny Apps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424507-48CC-4B1D-9F47-92BD6BE0C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861" y="991512"/>
            <a:ext cx="3305332" cy="2357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EB2569-F531-4834-A6EC-F2073C987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073" y="3659202"/>
            <a:ext cx="4606133" cy="19785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A213DC-F244-4E62-8388-F957670BF5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275" y="3137851"/>
            <a:ext cx="250760" cy="3317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70EE51-B80F-4803-B265-D067E4D67D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166" y="5364995"/>
            <a:ext cx="250760" cy="3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85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D2112C-C58C-4EC1-A55F-E33215C3CD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Once you have access, open RStudio v1.2 with R-3.6.1: </a:t>
            </a:r>
          </a:p>
          <a:p>
            <a:pPr fontAlgn="base"/>
            <a:r>
              <a:rPr lang="en-US" dirty="0"/>
              <a:t>Tools &gt; Global Options &gt; Publishing </a:t>
            </a:r>
          </a:p>
          <a:p>
            <a:pPr fontAlgn="base"/>
            <a:r>
              <a:rPr lang="en-US" dirty="0"/>
              <a:t>Click the “Connect” button. </a:t>
            </a:r>
          </a:p>
          <a:p>
            <a:pPr fontAlgn="base"/>
            <a:r>
              <a:rPr lang="en-US" dirty="0"/>
              <a:t>Select “RStudio Connect”.</a:t>
            </a:r>
          </a:p>
          <a:p>
            <a:pPr fontAlgn="base"/>
            <a:r>
              <a:rPr lang="en-US" dirty="0"/>
              <a:t>Server is: </a:t>
            </a:r>
            <a:r>
              <a:rPr lang="en-US" u="sng" dirty="0">
                <a:hlinkClick r:id="rId2"/>
              </a:rPr>
              <a:t>https://rsc.pfizer.com/</a:t>
            </a:r>
            <a:r>
              <a:rPr lang="en-US" u="sng" dirty="0"/>
              <a:t> </a:t>
            </a:r>
            <a:r>
              <a:rPr lang="en-US" dirty="0"/>
              <a:t> </a:t>
            </a:r>
          </a:p>
          <a:p>
            <a:pPr fontAlgn="base"/>
            <a:r>
              <a:rPr lang="en-US" dirty="0"/>
              <a:t>Enter NT username and password. </a:t>
            </a:r>
          </a:p>
          <a:p>
            <a:pPr fontAlgn="base"/>
            <a:r>
              <a:rPr lang="en-US" dirty="0"/>
              <a:t>Click “Connect” on the next screen. </a:t>
            </a:r>
          </a:p>
          <a:p>
            <a:pPr fontAlgn="base"/>
            <a:r>
              <a:rPr lang="en-US" dirty="0"/>
              <a:t>Close the browser. </a:t>
            </a:r>
          </a:p>
          <a:p>
            <a:pPr fontAlgn="base"/>
            <a:r>
              <a:rPr lang="en-US" dirty="0"/>
              <a:t>Click “Connect Account” back in RStudio. </a:t>
            </a:r>
          </a:p>
          <a:p>
            <a:pPr fontAlgn="base"/>
            <a:r>
              <a:rPr lang="en-US" dirty="0"/>
              <a:t>Now you can publish content to RStudio Connect. 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12BDD-AF66-442D-B1AF-6A602C66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8CA3FC-7368-4DCC-A5E1-9CF9085BC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Shiny Apps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154348-AEDA-4AF4-8A28-3260A50A31D3}"/>
              </a:ext>
            </a:extLst>
          </p:cNvPr>
          <p:cNvGrpSpPr/>
          <p:nvPr/>
        </p:nvGrpSpPr>
        <p:grpSpPr>
          <a:xfrm>
            <a:off x="7603952" y="1015827"/>
            <a:ext cx="3922300" cy="1434455"/>
            <a:chOff x="7603952" y="1015827"/>
            <a:chExt cx="3922300" cy="14344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1D1C60-2485-43F5-BAF4-207967BD7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2864"/>
            <a:stretch/>
          </p:blipFill>
          <p:spPr>
            <a:xfrm>
              <a:off x="7603952" y="1015827"/>
              <a:ext cx="3922300" cy="143445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BF2B64F-57B0-4261-A785-42A0036FC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795" t="21618" r="25051" b="66180"/>
            <a:stretch/>
          </p:blipFill>
          <p:spPr>
            <a:xfrm>
              <a:off x="8581520" y="1690437"/>
              <a:ext cx="1967164" cy="47134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A2F31BC-18C0-48CC-9F71-6072442B2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075" y="2463324"/>
            <a:ext cx="1492053" cy="6314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4A7084-88B4-4237-AC73-CFD72F24A5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368" y="2651308"/>
            <a:ext cx="250760" cy="32366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CEBE17D-CE06-468F-B935-9E79D51D4315}"/>
              </a:ext>
            </a:extLst>
          </p:cNvPr>
          <p:cNvGrpSpPr/>
          <p:nvPr/>
        </p:nvGrpSpPr>
        <p:grpSpPr>
          <a:xfrm>
            <a:off x="7603952" y="3124892"/>
            <a:ext cx="3922300" cy="2734753"/>
            <a:chOff x="7603952" y="3124892"/>
            <a:chExt cx="3922300" cy="273475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EA879C-6238-4506-94C4-DA204C906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03952" y="3124892"/>
              <a:ext cx="3922300" cy="273475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428F788-72B2-4A2C-9E6D-06C1D7206B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795" t="21618" r="25051" b="66180"/>
            <a:stretch/>
          </p:blipFill>
          <p:spPr>
            <a:xfrm>
              <a:off x="9754698" y="4214486"/>
              <a:ext cx="1615144" cy="399625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A70EE51-B80F-4803-B265-D067E4D67D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655" y="5696719"/>
            <a:ext cx="250760" cy="32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99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0ABE0-453B-784C-932A-BA136FEDF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182" y="2960255"/>
            <a:ext cx="5451635" cy="642917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443226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B0945A-63A6-41EE-9515-B0CD679B2A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7" y="1380558"/>
            <a:ext cx="5403213" cy="4875461"/>
          </a:xfrm>
        </p:spPr>
        <p:txBody>
          <a:bodyPr>
            <a:normAutofit/>
          </a:bodyPr>
          <a:lstStyle/>
          <a:p>
            <a:r>
              <a:rPr lang="en-US" dirty="0"/>
              <a:t>Shiny is a tool that allows users to interact with R code through a user interface</a:t>
            </a:r>
          </a:p>
          <a:p>
            <a:pPr lvl="1"/>
            <a:r>
              <a:rPr lang="en-US" dirty="0"/>
              <a:t>Well suited for presenting complex code in a simple form</a:t>
            </a:r>
          </a:p>
          <a:p>
            <a:r>
              <a:rPr lang="en-US" dirty="0"/>
              <a:t>The user interface runs in a local browser </a:t>
            </a:r>
          </a:p>
          <a:p>
            <a:pPr lvl="1"/>
            <a:r>
              <a:rPr lang="en-US" dirty="0"/>
              <a:t>The R code runs in the background waiting for the user to interact with the UI</a:t>
            </a:r>
          </a:p>
          <a:p>
            <a:r>
              <a:rPr lang="en-US" dirty="0"/>
              <a:t>The UI is defined with nested UI functions</a:t>
            </a:r>
          </a:p>
          <a:p>
            <a:pPr marL="457200" lvl="1" indent="0">
              <a:buNone/>
            </a:pPr>
            <a:r>
              <a:rPr lang="en-US" sz="1400" dirty="0" err="1">
                <a:latin typeface="Lucida Console" panose="020B0609040504020204" pitchFamily="49" charset="0"/>
              </a:rPr>
              <a:t>ui</a:t>
            </a:r>
            <a:r>
              <a:rPr lang="en-US" sz="1400" dirty="0">
                <a:latin typeface="Lucida Console" panose="020B0609040504020204" pitchFamily="49" charset="0"/>
              </a:rPr>
              <a:t> &lt;- </a:t>
            </a:r>
            <a:r>
              <a:rPr lang="en-US" sz="1400" dirty="0" err="1">
                <a:latin typeface="Lucida Console" panose="020B0609040504020204" pitchFamily="49" charset="0"/>
              </a:rPr>
              <a:t>fluidPage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</a:p>
          <a:p>
            <a:pPr marL="457200" lvl="1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</a:t>
            </a:r>
            <a:r>
              <a:rPr lang="en-US" sz="1400" dirty="0" err="1">
                <a:latin typeface="Lucida Console" panose="020B0609040504020204" pitchFamily="49" charset="0"/>
              </a:rPr>
              <a:t>titlePanel</a:t>
            </a:r>
            <a:r>
              <a:rPr lang="en-US" sz="1400" dirty="0">
                <a:latin typeface="Lucida Console" panose="020B0609040504020204" pitchFamily="49" charset="0"/>
              </a:rPr>
              <a:t>("My App"),</a:t>
            </a:r>
          </a:p>
          <a:p>
            <a:pPr marL="457200" lvl="1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</a:t>
            </a:r>
            <a:r>
              <a:rPr lang="en-US" sz="1400" dirty="0" err="1">
                <a:latin typeface="Lucida Console" panose="020B0609040504020204" pitchFamily="49" charset="0"/>
              </a:rPr>
              <a:t>sidebarLayout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</a:p>
          <a:p>
            <a:pPr marL="457200" lvl="1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</a:t>
            </a:r>
            <a:r>
              <a:rPr lang="en-US" sz="1400" dirty="0" err="1">
                <a:latin typeface="Lucida Console" panose="020B0609040504020204" pitchFamily="49" charset="0"/>
              </a:rPr>
              <a:t>sidebarPanel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numericInput</a:t>
            </a:r>
            <a:r>
              <a:rPr lang="en-US" sz="1400" dirty="0">
                <a:latin typeface="Lucida Console" panose="020B0609040504020204" pitchFamily="49" charset="0"/>
              </a:rPr>
              <a:t>(...)),</a:t>
            </a:r>
          </a:p>
          <a:p>
            <a:pPr marL="457200" lvl="1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</a:t>
            </a:r>
            <a:r>
              <a:rPr lang="en-US" sz="1400" dirty="0" err="1">
                <a:latin typeface="Lucida Console" panose="020B0609040504020204" pitchFamily="49" charset="0"/>
              </a:rPr>
              <a:t>mainPanel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plotOutput</a:t>
            </a:r>
            <a:r>
              <a:rPr lang="en-US" sz="1400" dirty="0">
                <a:latin typeface="Lucida Console" panose="020B0609040504020204" pitchFamily="49" charset="0"/>
              </a:rPr>
              <a:t>(...))</a:t>
            </a:r>
          </a:p>
          <a:p>
            <a:pPr marL="457200" lvl="1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)</a:t>
            </a:r>
          </a:p>
          <a:p>
            <a:pPr marL="457200" lvl="1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12BCD2-C2A2-4161-91F1-24DD77C7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366716-40B2-4898-9EAC-9006BB2F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Summary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10A09AF-DF5C-4DA9-84CB-964BFD079E0C}"/>
              </a:ext>
            </a:extLst>
          </p:cNvPr>
          <p:cNvSpPr txBox="1">
            <a:spLocks/>
          </p:cNvSpPr>
          <p:nvPr/>
        </p:nvSpPr>
        <p:spPr>
          <a:xfrm>
            <a:off x="6357068" y="1380558"/>
            <a:ext cx="5403213" cy="4456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server is defined as a function with arguments input and output</a:t>
            </a:r>
          </a:p>
          <a:p>
            <a:pPr marL="457200" lvl="1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server &lt;- function(input, output) {</a:t>
            </a:r>
          </a:p>
          <a:p>
            <a:pPr marL="457200" lvl="1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}</a:t>
            </a:r>
          </a:p>
          <a:p>
            <a:r>
              <a:rPr lang="en-US" dirty="0"/>
              <a:t>Inputs and outputs are defined in pairs</a:t>
            </a:r>
          </a:p>
          <a:p>
            <a:pPr marL="457200" lvl="1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*</a:t>
            </a:r>
            <a:r>
              <a:rPr lang="en-US" sz="1400" dirty="0">
                <a:solidFill>
                  <a:srgbClr val="D6006E"/>
                </a:solidFill>
                <a:latin typeface="Lucida Console" panose="020B0609040504020204" pitchFamily="49" charset="0"/>
              </a:rPr>
              <a:t>Input</a:t>
            </a:r>
            <a:r>
              <a:rPr lang="en-US" sz="1400" dirty="0">
                <a:latin typeface="Lucida Console" panose="020B0609040504020204" pitchFamily="49" charset="0"/>
              </a:rPr>
              <a:t>("in") </a:t>
            </a:r>
            <a:r>
              <a:rPr lang="en-US" dirty="0"/>
              <a:t>→</a:t>
            </a:r>
            <a:r>
              <a:rPr lang="en-US" sz="1400" dirty="0">
                <a:latin typeface="Lucida Console" panose="020B0609040504020204" pitchFamily="49" charset="0"/>
              </a:rPr>
              <a:t> </a:t>
            </a:r>
            <a:r>
              <a:rPr lang="en-US" sz="1400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input</a:t>
            </a:r>
            <a:r>
              <a:rPr lang="en-US" sz="1400" dirty="0" err="1">
                <a:latin typeface="Lucida Console" panose="020B0609040504020204" pitchFamily="49" charset="0"/>
              </a:rPr>
              <a:t>$in</a:t>
            </a:r>
            <a:endParaRPr lang="en-US" sz="1400" dirty="0"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r>
              <a:rPr lang="en-US" sz="1400" dirty="0" err="1">
                <a:solidFill>
                  <a:srgbClr val="00A950"/>
                </a:solidFill>
                <a:latin typeface="Lucida Console" panose="020B0609040504020204" pitchFamily="49" charset="0"/>
              </a:rPr>
              <a:t>output</a:t>
            </a:r>
            <a:r>
              <a:rPr lang="en-US" sz="1400" dirty="0" err="1">
                <a:latin typeface="Lucida Console" panose="020B0609040504020204" pitchFamily="49" charset="0"/>
              </a:rPr>
              <a:t>$out</a:t>
            </a:r>
            <a:r>
              <a:rPr lang="en-US" sz="1400" dirty="0">
                <a:latin typeface="Lucida Console" panose="020B0609040504020204" pitchFamily="49" charset="0"/>
              </a:rPr>
              <a:t> </a:t>
            </a:r>
            <a:r>
              <a:rPr lang="en-US" dirty="0"/>
              <a:t>→</a:t>
            </a:r>
            <a:r>
              <a:rPr lang="en-US" sz="1400" dirty="0">
                <a:latin typeface="Lucida Console" panose="020B0609040504020204" pitchFamily="49" charset="0"/>
              </a:rPr>
              <a:t> *</a:t>
            </a:r>
            <a:r>
              <a:rPr lang="en-US" sz="1400" dirty="0">
                <a:solidFill>
                  <a:srgbClr val="00A950"/>
                </a:solidFill>
                <a:latin typeface="Lucida Console" panose="020B0609040504020204" pitchFamily="49" charset="0"/>
              </a:rPr>
              <a:t>Output</a:t>
            </a:r>
            <a:r>
              <a:rPr lang="en-US" sz="1400" dirty="0">
                <a:latin typeface="Lucida Console" panose="020B0609040504020204" pitchFamily="49" charset="0"/>
              </a:rPr>
              <a:t>("out")</a:t>
            </a:r>
          </a:p>
          <a:p>
            <a:r>
              <a:rPr lang="en-US" dirty="0">
                <a:latin typeface="+mj-lt"/>
              </a:rPr>
              <a:t>Correct render function for each UI output</a:t>
            </a:r>
          </a:p>
          <a:p>
            <a:pPr marL="457200" lvl="1" indent="0">
              <a:buNone/>
            </a:pPr>
            <a:r>
              <a:rPr lang="en-US" sz="1400" dirty="0" err="1">
                <a:solidFill>
                  <a:srgbClr val="F8971D"/>
                </a:solidFill>
                <a:latin typeface="Lucida Console" panose="020B0609040504020204" pitchFamily="49" charset="0"/>
              </a:rPr>
              <a:t>renderPlot</a:t>
            </a:r>
            <a:r>
              <a:rPr lang="en-US" sz="1400" dirty="0">
                <a:latin typeface="Lucida Console" panose="020B0609040504020204" pitchFamily="49" charset="0"/>
              </a:rPr>
              <a:t>(…) </a:t>
            </a:r>
            <a:r>
              <a:rPr lang="en-US" dirty="0"/>
              <a:t>→ </a:t>
            </a:r>
            <a:r>
              <a:rPr lang="en-US" sz="1400" dirty="0" err="1">
                <a:solidFill>
                  <a:srgbClr val="00A950"/>
                </a:solidFill>
                <a:latin typeface="Lucida Console" panose="020B0609040504020204" pitchFamily="49" charset="0"/>
              </a:rPr>
              <a:t>plotOutput</a:t>
            </a:r>
            <a:r>
              <a:rPr lang="en-US" sz="1400" dirty="0">
                <a:latin typeface="Lucida Console" panose="020B0609040504020204" pitchFamily="49" charset="0"/>
              </a:rPr>
              <a:t>(…)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Deploying apps to a remote server like RStudio Connect enables sharing of apps</a:t>
            </a:r>
          </a:p>
          <a:p>
            <a:pPr lvl="1"/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5011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EE517A-DB22-4ACD-8658-C60DB2765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7" y="2098845"/>
            <a:ext cx="6561453" cy="4343148"/>
          </a:xfrm>
        </p:spPr>
        <p:txBody>
          <a:bodyPr>
            <a:normAutofit/>
          </a:bodyPr>
          <a:lstStyle/>
          <a:p>
            <a:r>
              <a:rPr lang="en-US" sz="2800" dirty="0"/>
              <a:t>RStudio Connect/Shiny SME Team</a:t>
            </a:r>
          </a:p>
          <a:p>
            <a:pPr lvl="1"/>
            <a:r>
              <a:rPr lang="en-US" sz="2600" dirty="0"/>
              <a:t>Patanjali Ravva </a:t>
            </a:r>
          </a:p>
          <a:p>
            <a:pPr lvl="1"/>
            <a:r>
              <a:rPr lang="en-US" sz="2600" dirty="0"/>
              <a:t>Satoshi Shoji </a:t>
            </a:r>
          </a:p>
          <a:p>
            <a:pPr lvl="1"/>
            <a:r>
              <a:rPr lang="en-US" sz="2600" dirty="0"/>
              <a:t>Mike K Smith</a:t>
            </a:r>
          </a:p>
          <a:p>
            <a:pPr lvl="1"/>
            <a:r>
              <a:rPr lang="en-US" sz="2600" dirty="0"/>
              <a:t>Jason Williams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8289C-AF2C-48CE-A054-59417D47E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71C7D8-B47D-44BE-80CD-D305BF93C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EF5E20F-D122-4A76-A3FE-16CDCB5E3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519" y="2048157"/>
            <a:ext cx="2384312" cy="276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996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D3E858-BFDB-4FFF-B62F-5B1536D971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7" y="1714752"/>
            <a:ext cx="5456553" cy="38161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Shiny SME </a:t>
            </a:r>
            <a:r>
              <a:rPr lang="en-US" dirty="0" err="1"/>
              <a:t>Sharepoint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https://pfizer.sharepoint.com/sites/GPMx/SitePages/R-Shiny.aspx</a:t>
            </a:r>
            <a:r>
              <a:rPr lang="en-US" dirty="0"/>
              <a:t> </a:t>
            </a:r>
          </a:p>
          <a:p>
            <a:r>
              <a:rPr lang="en-US" dirty="0"/>
              <a:t>Basic RStudio Training Resources</a:t>
            </a:r>
          </a:p>
          <a:p>
            <a:pPr lvl="1"/>
            <a:r>
              <a:rPr lang="en-US" dirty="0"/>
              <a:t>Written Shiny tutorial</a:t>
            </a:r>
          </a:p>
          <a:p>
            <a:pPr lvl="2"/>
            <a:r>
              <a:rPr lang="en-US" dirty="0">
                <a:hlinkClick r:id="rId3"/>
              </a:rPr>
              <a:t>https://shiny.rstudio.com/tutorial/written-tutorial/lesson1/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Video Shiny tutorial</a:t>
            </a:r>
          </a:p>
          <a:p>
            <a:pPr lvl="2"/>
            <a:r>
              <a:rPr lang="en-US" dirty="0">
                <a:hlinkClick r:id="rId4"/>
              </a:rPr>
              <a:t>https://vimeo.com/131218530</a:t>
            </a:r>
            <a:endParaRPr lang="en-US" dirty="0"/>
          </a:p>
          <a:p>
            <a:r>
              <a:rPr lang="en-US" dirty="0"/>
              <a:t>Shiny Package Cheat Sheet</a:t>
            </a:r>
          </a:p>
          <a:p>
            <a:pPr lvl="1"/>
            <a:r>
              <a:rPr lang="en-US" dirty="0">
                <a:hlinkClick r:id="rId5"/>
              </a:rPr>
              <a:t>https://shiny.rstudio.com/images/shiny-cheatsheet.pdf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D90B0-6589-4643-AEB2-AA4E245A1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82073C-0111-4837-A3DB-FE1C94A18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19A5830-666B-45F6-80EA-90B33994A22E}"/>
              </a:ext>
            </a:extLst>
          </p:cNvPr>
          <p:cNvSpPr txBox="1">
            <a:spLocks/>
          </p:cNvSpPr>
          <p:nvPr/>
        </p:nvSpPr>
        <p:spPr>
          <a:xfrm>
            <a:off x="6324600" y="1714751"/>
            <a:ext cx="5456553" cy="414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CP/PMx-specific Shiny literature</a:t>
            </a:r>
          </a:p>
          <a:p>
            <a:pPr lvl="1"/>
            <a:r>
              <a:rPr lang="en-US" dirty="0">
                <a:hlinkClick r:id="rId6"/>
              </a:rPr>
              <a:t>https://ascpt.onlinelibrary.wiley.com/doi/full/10.1002/psp4.21</a:t>
            </a:r>
            <a:r>
              <a:rPr lang="en-US" dirty="0"/>
              <a:t> </a:t>
            </a:r>
          </a:p>
          <a:p>
            <a:r>
              <a:rPr lang="en-US" dirty="0"/>
              <a:t>Basic-Advanced Shiny articles</a:t>
            </a:r>
          </a:p>
          <a:p>
            <a:pPr lvl="1"/>
            <a:r>
              <a:rPr lang="en-US" dirty="0">
                <a:hlinkClick r:id="rId7"/>
              </a:rPr>
              <a:t>https://shiny.rstudio.com/articles/</a:t>
            </a:r>
            <a:r>
              <a:rPr lang="en-US" dirty="0"/>
              <a:t> </a:t>
            </a:r>
          </a:p>
          <a:p>
            <a:r>
              <a:rPr lang="en-US" dirty="0"/>
              <a:t>Intermediate-Advanced Shiny books</a:t>
            </a:r>
            <a:br>
              <a:rPr lang="en-US" sz="1800" dirty="0"/>
            </a:br>
            <a:r>
              <a:rPr lang="en-US" sz="1200" i="1" dirty="0"/>
              <a:t>These are both in development planned to be published by end of 2020</a:t>
            </a:r>
          </a:p>
          <a:p>
            <a:pPr lvl="1"/>
            <a:r>
              <a:rPr lang="en-US" dirty="0"/>
              <a:t>Mastering Shiny</a:t>
            </a:r>
          </a:p>
          <a:p>
            <a:pPr lvl="2"/>
            <a:r>
              <a:rPr lang="en-US" dirty="0">
                <a:hlinkClick r:id="rId8"/>
              </a:rPr>
              <a:t>https://mastering-shiny.org/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Engineering Production-Grade Shiny Apps</a:t>
            </a:r>
          </a:p>
          <a:p>
            <a:pPr lvl="2"/>
            <a:r>
              <a:rPr lang="en-US" dirty="0">
                <a:hlinkClick r:id="rId9"/>
              </a:rPr>
              <a:t>https://engineering-shiny.org/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214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0ABE0-453B-784C-932A-BA136FEDF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182" y="2960255"/>
            <a:ext cx="5451635" cy="642917"/>
          </a:xfrm>
        </p:spPr>
        <p:txBody>
          <a:bodyPr/>
          <a:lstStyle/>
          <a:p>
            <a:r>
              <a:rPr lang="en-US" dirty="0"/>
              <a:t>Why Shiny?</a:t>
            </a:r>
          </a:p>
        </p:txBody>
      </p:sp>
    </p:spTree>
    <p:extLst>
      <p:ext uri="{BB962C8B-B14F-4D97-AF65-F5344CB8AC3E}">
        <p14:creationId xmlns:p14="http://schemas.microsoft.com/office/powerpoint/2010/main" val="57371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2BBEA09-DC31-4B6B-B1DE-4C404E8A37BB}"/>
              </a:ext>
            </a:extLst>
          </p:cNvPr>
          <p:cNvSpPr/>
          <p:nvPr/>
        </p:nvSpPr>
        <p:spPr>
          <a:xfrm>
            <a:off x="6388768" y="1269332"/>
            <a:ext cx="5636795" cy="4205036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8F4E83-6193-4084-BA41-A302B955EC36}"/>
              </a:ext>
            </a:extLst>
          </p:cNvPr>
          <p:cNvSpPr/>
          <p:nvPr/>
        </p:nvSpPr>
        <p:spPr>
          <a:xfrm>
            <a:off x="8031410" y="1551085"/>
            <a:ext cx="1179095" cy="7347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44258B-EBD4-4663-AE0D-A499751A6E7D}"/>
              </a:ext>
            </a:extLst>
          </p:cNvPr>
          <p:cNvSpPr/>
          <p:nvPr/>
        </p:nvSpPr>
        <p:spPr>
          <a:xfrm>
            <a:off x="9210505" y="1551085"/>
            <a:ext cx="1179095" cy="7347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965E1F-291A-4B97-838A-32DDF1670DE9}"/>
              </a:ext>
            </a:extLst>
          </p:cNvPr>
          <p:cNvSpPr/>
          <p:nvPr/>
        </p:nvSpPr>
        <p:spPr>
          <a:xfrm>
            <a:off x="10388221" y="1554269"/>
            <a:ext cx="1179095" cy="7347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A2D5AE-6A35-4CD8-8EF5-375DEF0F3F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7" y="1714752"/>
            <a:ext cx="5685153" cy="3916027"/>
          </a:xfrm>
        </p:spPr>
        <p:txBody>
          <a:bodyPr>
            <a:normAutofit/>
          </a:bodyPr>
          <a:lstStyle/>
          <a:p>
            <a:r>
              <a:rPr lang="en-US" sz="2400" dirty="0"/>
              <a:t>PKPD model simulations are presented to the team</a:t>
            </a:r>
          </a:p>
          <a:p>
            <a:r>
              <a:rPr lang="en-US" sz="2400" dirty="0"/>
              <a:t>A member of the team asks about a scenario that hasn’t been simulated</a:t>
            </a:r>
          </a:p>
          <a:p>
            <a:r>
              <a:rPr lang="en-US" sz="2400" dirty="0"/>
              <a:t>Everyone decides that the scenario is very important and will be needed to move forward with decisions</a:t>
            </a:r>
          </a:p>
          <a:p>
            <a:r>
              <a:rPr lang="en-US" sz="2400" dirty="0"/>
              <a:t>You note the scenario and plan to present it at the next meeting</a:t>
            </a:r>
          </a:p>
          <a:p>
            <a:pPr lvl="1"/>
            <a:endParaRPr lang="en-US" sz="20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D58EAB-5571-482F-A2A8-076632C16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74E624-C468-4B0B-9D9F-9E6BC6A2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sound familiar?</a:t>
            </a:r>
          </a:p>
        </p:txBody>
      </p:sp>
      <p:pic>
        <p:nvPicPr>
          <p:cNvPr id="8" name="Picture 7" descr="A picture containing game&#10;&#10;Description automatically generated">
            <a:extLst>
              <a:ext uri="{FF2B5EF4-FFF2-40B4-BE49-F238E27FC236}">
                <a16:creationId xmlns:a16="http://schemas.microsoft.com/office/drawing/2014/main" id="{05B2AE01-81DB-4086-ACD6-4C513B1A5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366" y="2459787"/>
            <a:ext cx="3216277" cy="24122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2BCB40-A4A4-41DC-AB14-0FFC6C20B5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187" y="1605475"/>
            <a:ext cx="495135" cy="4148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C1855-3428-4413-8D35-DDF7F143C362}"/>
              </a:ext>
            </a:extLst>
          </p:cNvPr>
          <p:cNvSpPr/>
          <p:nvPr/>
        </p:nvSpPr>
        <p:spPr>
          <a:xfrm>
            <a:off x="6854524" y="1551085"/>
            <a:ext cx="1179095" cy="7347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5C0DC3-6B3A-4B91-84DB-30C444A7E8F8}"/>
              </a:ext>
            </a:extLst>
          </p:cNvPr>
          <p:cNvSpPr txBox="1"/>
          <p:nvPr/>
        </p:nvSpPr>
        <p:spPr>
          <a:xfrm>
            <a:off x="11011716" y="160547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</a:t>
            </a:r>
            <a:r>
              <a:rPr lang="en-US" baseline="30000" dirty="0" err="1"/>
              <a:t>z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707708-6897-47A7-8385-C67B2DA8340B}"/>
              </a:ext>
            </a:extLst>
          </p:cNvPr>
          <p:cNvSpPr txBox="1"/>
          <p:nvPr/>
        </p:nvSpPr>
        <p:spPr>
          <a:xfrm>
            <a:off x="11222642" y="1599459"/>
            <a:ext cx="2600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err="1"/>
              <a:t>z</a:t>
            </a:r>
            <a:r>
              <a:rPr lang="en-US" sz="700" baseline="30000" dirty="0" err="1"/>
              <a:t>z</a:t>
            </a:r>
            <a:endParaRPr lang="en-US" sz="7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E83562A-1B72-4D2B-B86D-0289B0F17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203" y="4976840"/>
            <a:ext cx="1963404" cy="3926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E006487-AB91-4CC6-8499-FE606CB544A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37"/>
          <a:stretch/>
        </p:blipFill>
        <p:spPr>
          <a:xfrm>
            <a:off x="8425140" y="1756590"/>
            <a:ext cx="496915" cy="52745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F046748-619C-4E63-96D0-7010E4C9ED1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37"/>
          <a:stretch/>
        </p:blipFill>
        <p:spPr>
          <a:xfrm>
            <a:off x="10678050" y="1766283"/>
            <a:ext cx="496915" cy="52745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11D4B21-4EC7-43F9-B83E-3C23ECFBF47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37"/>
          <a:stretch/>
        </p:blipFill>
        <p:spPr>
          <a:xfrm>
            <a:off x="7192132" y="1758419"/>
            <a:ext cx="496915" cy="5274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3B924B-0C04-4265-8E71-B0C0C99F3C5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37"/>
          <a:stretch/>
        </p:blipFill>
        <p:spPr>
          <a:xfrm>
            <a:off x="9751116" y="1756589"/>
            <a:ext cx="496915" cy="52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39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A2D5AE-6A35-4CD8-8EF5-375DEF0F3F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7" y="1714752"/>
            <a:ext cx="5685153" cy="3816105"/>
          </a:xfrm>
        </p:spPr>
        <p:txBody>
          <a:bodyPr>
            <a:normAutofit/>
          </a:bodyPr>
          <a:lstStyle/>
          <a:p>
            <a:r>
              <a:rPr lang="en-US" sz="2400" dirty="0"/>
              <a:t>Several scenarios are simulated with a PKPD model</a:t>
            </a:r>
          </a:p>
          <a:p>
            <a:r>
              <a:rPr lang="en-US" sz="2400" dirty="0"/>
              <a:t>You’d like to simulate a separate scenario but…</a:t>
            </a:r>
          </a:p>
          <a:p>
            <a:pPr lvl="1"/>
            <a:r>
              <a:rPr lang="en-US" sz="2200" dirty="0"/>
              <a:t>You don’t understand the code</a:t>
            </a:r>
          </a:p>
          <a:p>
            <a:pPr lvl="1"/>
            <a:r>
              <a:rPr lang="en-US" sz="2200" dirty="0"/>
              <a:t>You can’t get the code to run</a:t>
            </a:r>
          </a:p>
          <a:p>
            <a:pPr lvl="1"/>
            <a:r>
              <a:rPr lang="en-US" sz="2200" dirty="0"/>
              <a:t>The colleague who wrote the code is too busy (or left the company!)</a:t>
            </a:r>
          </a:p>
          <a:p>
            <a:pPr lvl="1"/>
            <a:endParaRPr lang="en-US" sz="2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D58EAB-5571-482F-A2A8-076632C16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74E624-C468-4B0B-9D9F-9E6BC6A2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sound familiar?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BF9D9-7C65-423D-AD33-A92604B91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792" y="1520059"/>
            <a:ext cx="764197" cy="977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D0B35-63F3-4184-A6AD-D3DF5998784C}"/>
              </a:ext>
            </a:extLst>
          </p:cNvPr>
          <p:cNvSpPr txBox="1"/>
          <p:nvPr/>
        </p:nvSpPr>
        <p:spPr>
          <a:xfrm>
            <a:off x="8463763" y="250845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dense_code.R</a:t>
            </a:r>
            <a:endParaRPr lang="en-US" dirty="0"/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9807E9F-2726-4C2E-8A61-0C7CCB0EB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931" y="4044189"/>
            <a:ext cx="1672253" cy="1254190"/>
          </a:xfrm>
          <a:prstGeom prst="rect">
            <a:avLst/>
          </a:prstGeom>
        </p:spPr>
      </p:pic>
      <p:pic>
        <p:nvPicPr>
          <p:cNvPr id="8" name="Picture 7" descr="A picture containing game&#10;&#10;Description automatically generated">
            <a:extLst>
              <a:ext uri="{FF2B5EF4-FFF2-40B4-BE49-F238E27FC236}">
                <a16:creationId xmlns:a16="http://schemas.microsoft.com/office/drawing/2014/main" id="{05B2AE01-81DB-4086-ACD6-4C513B1A5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9184" y="4044189"/>
            <a:ext cx="1672255" cy="1254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8D72A1-F494-4EDA-8F86-CC518EE828BA}"/>
              </a:ext>
            </a:extLst>
          </p:cNvPr>
          <p:cNvSpPr txBox="1"/>
          <p:nvPr/>
        </p:nvSpPr>
        <p:spPr>
          <a:xfrm>
            <a:off x="7798289" y="535109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Scenario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56C3C2-E0F2-4BB2-A786-945341290A3C}"/>
              </a:ext>
            </a:extLst>
          </p:cNvPr>
          <p:cNvSpPr txBox="1"/>
          <p:nvPr/>
        </p:nvSpPr>
        <p:spPr>
          <a:xfrm>
            <a:off x="9398613" y="535208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Scenario 2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AFFB611-2A29-4357-ABD8-E6F2D53907DB}"/>
              </a:ext>
            </a:extLst>
          </p:cNvPr>
          <p:cNvSpPr/>
          <p:nvPr/>
        </p:nvSpPr>
        <p:spPr>
          <a:xfrm>
            <a:off x="9135657" y="3151941"/>
            <a:ext cx="240542" cy="485622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12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6A033D-7E8E-4C9A-91A5-AF1B87CD27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7" y="1714752"/>
            <a:ext cx="6386193" cy="3816105"/>
          </a:xfrm>
        </p:spPr>
        <p:txBody>
          <a:bodyPr/>
          <a:lstStyle/>
          <a:p>
            <a:r>
              <a:rPr lang="en-US" dirty="0"/>
              <a:t>Shiny is an R package for making interactive web applications</a:t>
            </a:r>
          </a:p>
          <a:p>
            <a:endParaRPr lang="en-US" dirty="0"/>
          </a:p>
          <a:p>
            <a:r>
              <a:rPr lang="en-US" dirty="0"/>
              <a:t>Users interact with a web page</a:t>
            </a:r>
          </a:p>
          <a:p>
            <a:r>
              <a:rPr lang="en-US" dirty="0"/>
              <a:t>Based on input your R code runs in the background</a:t>
            </a:r>
          </a:p>
          <a:p>
            <a:r>
              <a:rPr lang="en-US" dirty="0"/>
              <a:t>Presents the R code output to the user</a:t>
            </a:r>
          </a:p>
          <a:p>
            <a:endParaRPr lang="en-US" dirty="0"/>
          </a:p>
          <a:p>
            <a:r>
              <a:rPr lang="en-US" dirty="0"/>
              <a:t>Can be as simple or complex as required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0BA9F7-E860-4466-9BC2-94DD9782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712612-793E-4C3E-9418-33D6ACFE3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can help!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BCEB1-4B8B-49A0-BA8E-538B4A7E4B3D}"/>
              </a:ext>
            </a:extLst>
          </p:cNvPr>
          <p:cNvGrpSpPr/>
          <p:nvPr/>
        </p:nvGrpSpPr>
        <p:grpSpPr>
          <a:xfrm>
            <a:off x="8647083" y="3429000"/>
            <a:ext cx="1233862" cy="1578074"/>
            <a:chOff x="8917792" y="1520059"/>
            <a:chExt cx="764197" cy="9773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BC238D-A919-45D8-AA8A-4C8B11FCF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7792" y="1520059"/>
              <a:ext cx="764197" cy="97738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F7EF8E-1FEA-4710-AF34-73C41B8805B6}"/>
                </a:ext>
              </a:extLst>
            </p:cNvPr>
            <p:cNvSpPr/>
            <p:nvPr/>
          </p:nvSpPr>
          <p:spPr>
            <a:xfrm>
              <a:off x="8969542" y="1624263"/>
              <a:ext cx="427121" cy="7940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6A5F31E-F7D1-4065-9D00-4A31D0E10BC3}"/>
                </a:ext>
              </a:extLst>
            </p:cNvPr>
            <p:cNvSpPr/>
            <p:nvPr/>
          </p:nvSpPr>
          <p:spPr>
            <a:xfrm>
              <a:off x="9183971" y="1855761"/>
              <a:ext cx="451652" cy="562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0F3D50-B3AB-4D40-8B2C-28873EE5F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405" y="3772959"/>
            <a:ext cx="955218" cy="110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613B9B-5D37-42BB-836F-4770041759F9}"/>
              </a:ext>
            </a:extLst>
          </p:cNvPr>
          <p:cNvSpPr txBox="1"/>
          <p:nvPr/>
        </p:nvSpPr>
        <p:spPr>
          <a:xfrm>
            <a:off x="7837167" y="5217046"/>
            <a:ext cx="285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https://azpksim.pfizer.com</a:t>
            </a:r>
            <a:r>
              <a:rPr lang="en-US" dirty="0"/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D67C82-A47D-4CC4-B94E-B1A4FA78B3E6}"/>
              </a:ext>
            </a:extLst>
          </p:cNvPr>
          <p:cNvGrpSpPr/>
          <p:nvPr/>
        </p:nvGrpSpPr>
        <p:grpSpPr>
          <a:xfrm>
            <a:off x="8660161" y="835497"/>
            <a:ext cx="1233862" cy="1578074"/>
            <a:chOff x="8917792" y="1520059"/>
            <a:chExt cx="764197" cy="9773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93B836E-75CA-4C19-B2B6-5F7D77C8B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7792" y="1520059"/>
              <a:ext cx="764197" cy="97738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E0E694-D62B-4145-8C94-83AD37B2F55A}"/>
                </a:ext>
              </a:extLst>
            </p:cNvPr>
            <p:cNvSpPr/>
            <p:nvPr/>
          </p:nvSpPr>
          <p:spPr>
            <a:xfrm>
              <a:off x="8969542" y="1624263"/>
              <a:ext cx="427121" cy="7940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31224B1-6870-4BEE-A3A0-556F60B85BB4}"/>
                </a:ext>
              </a:extLst>
            </p:cNvPr>
            <p:cNvSpPr/>
            <p:nvPr/>
          </p:nvSpPr>
          <p:spPr>
            <a:xfrm>
              <a:off x="9183971" y="1855761"/>
              <a:ext cx="451652" cy="562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B8E4F38C-5D74-4866-B87A-81FB438A1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483" y="1179456"/>
            <a:ext cx="955218" cy="110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E23D02-6144-4230-8752-B3D4499E64F6}"/>
              </a:ext>
            </a:extLst>
          </p:cNvPr>
          <p:cNvSpPr txBox="1"/>
          <p:nvPr/>
        </p:nvSpPr>
        <p:spPr>
          <a:xfrm>
            <a:off x="7521504" y="2640829"/>
            <a:ext cx="351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https://rsc.pfizer.com/content/17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878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0ABE0-453B-784C-932A-BA136FEDF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182" y="2960255"/>
            <a:ext cx="5451635" cy="642917"/>
          </a:xfrm>
        </p:spPr>
        <p:txBody>
          <a:bodyPr/>
          <a:lstStyle/>
          <a:p>
            <a:r>
              <a:rPr lang="en-US" dirty="0"/>
              <a:t>Shiny Framework</a:t>
            </a:r>
          </a:p>
        </p:txBody>
      </p:sp>
    </p:spTree>
    <p:extLst>
      <p:ext uri="{BB962C8B-B14F-4D97-AF65-F5344CB8AC3E}">
        <p14:creationId xmlns:p14="http://schemas.microsoft.com/office/powerpoint/2010/main" val="1347185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20348D-C03E-4A07-BC08-2023EA5839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63300" y="1305678"/>
            <a:ext cx="8065400" cy="9622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Every Shiny application displays a webpage. </a:t>
            </a:r>
            <a:br>
              <a:rPr lang="en-US" dirty="0"/>
            </a:br>
            <a:r>
              <a:rPr lang="en-US" dirty="0"/>
              <a:t>This is provided by a machine in the background that is running 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A66783-8044-4EE0-A59B-E9CDD310B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A1D504-EE1B-4FC2-A5A6-C9B2EAD4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5704A-3D28-420A-8F93-1283DB5F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350" y="2859060"/>
            <a:ext cx="3740760" cy="197005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1F68592-F627-4EDF-B438-22E8ED2BE9F6}"/>
              </a:ext>
            </a:extLst>
          </p:cNvPr>
          <p:cNvSpPr/>
          <p:nvPr/>
        </p:nvSpPr>
        <p:spPr>
          <a:xfrm>
            <a:off x="4445691" y="3369094"/>
            <a:ext cx="2434343" cy="474994"/>
          </a:xfrm>
          <a:prstGeom prst="rightArrow">
            <a:avLst/>
          </a:prstGeom>
          <a:solidFill>
            <a:srgbClr val="00AEEF"/>
          </a:solidFill>
          <a:ln>
            <a:solidFill>
              <a:srgbClr val="1E1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AEEF"/>
                </a:solidFill>
              </a:ln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A1F771F-8391-4924-8038-037AB2485991}"/>
              </a:ext>
            </a:extLst>
          </p:cNvPr>
          <p:cNvSpPr/>
          <p:nvPr/>
        </p:nvSpPr>
        <p:spPr>
          <a:xfrm rot="10800000">
            <a:off x="4445691" y="3949239"/>
            <a:ext cx="2434343" cy="474994"/>
          </a:xfrm>
          <a:prstGeom prst="rightArrow">
            <a:avLst/>
          </a:prstGeom>
          <a:solidFill>
            <a:srgbClr val="00AEEF"/>
          </a:solidFill>
          <a:ln>
            <a:solidFill>
              <a:srgbClr val="1E1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AEEF"/>
                </a:solidFill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EBB280-E3C1-44A3-A3E1-82F92AF02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10" y="2676323"/>
            <a:ext cx="1068512" cy="737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9F6E24-6506-4B63-8155-4410E3AED3D1}"/>
              </a:ext>
            </a:extLst>
          </p:cNvPr>
          <p:cNvSpPr txBox="1"/>
          <p:nvPr/>
        </p:nvSpPr>
        <p:spPr>
          <a:xfrm>
            <a:off x="1664856" y="3414106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computer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A02BCD-4B42-477F-ACA3-EF55290ED3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3" y="4245168"/>
            <a:ext cx="940438" cy="7377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14D92B-0F32-47FC-B846-6D32E7643450}"/>
              </a:ext>
            </a:extLst>
          </p:cNvPr>
          <p:cNvSpPr txBox="1"/>
          <p:nvPr/>
        </p:nvSpPr>
        <p:spPr>
          <a:xfrm>
            <a:off x="1728976" y="4974054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9B251C-7930-42DB-8AC2-A6C25FCFCAEF}"/>
              </a:ext>
            </a:extLst>
          </p:cNvPr>
          <p:cNvSpPr txBox="1"/>
          <p:nvPr/>
        </p:nvSpPr>
        <p:spPr>
          <a:xfrm>
            <a:off x="8504595" y="494178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web browser</a:t>
            </a:r>
          </a:p>
        </p:txBody>
      </p:sp>
    </p:spTree>
    <p:extLst>
      <p:ext uri="{BB962C8B-B14F-4D97-AF65-F5344CB8AC3E}">
        <p14:creationId xmlns:p14="http://schemas.microsoft.com/office/powerpoint/2010/main" val="1475607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fizer Global HR 1">
      <a:dk1>
        <a:srgbClr val="000000"/>
      </a:dk1>
      <a:lt1>
        <a:srgbClr val="FFFFFF"/>
      </a:lt1>
      <a:dk2>
        <a:srgbClr val="666666"/>
      </a:dk2>
      <a:lt2>
        <a:srgbClr val="F5F5F5"/>
      </a:lt2>
      <a:accent1>
        <a:srgbClr val="0033FF"/>
      </a:accent1>
      <a:accent2>
        <a:srgbClr val="46DFDA"/>
      </a:accent2>
      <a:accent3>
        <a:srgbClr val="00CEA5"/>
      </a:accent3>
      <a:accent4>
        <a:srgbClr val="FFE913"/>
      </a:accent4>
      <a:accent5>
        <a:srgbClr val="FF2B26"/>
      </a:accent5>
      <a:accent6>
        <a:srgbClr val="2C116D"/>
      </a:accent6>
      <a:hlink>
        <a:srgbClr val="0033FF"/>
      </a:hlink>
      <a:folHlink>
        <a:srgbClr val="0033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18A10443E8964A8CC444CCA72FCC09" ma:contentTypeVersion="12" ma:contentTypeDescription="Create a new document." ma:contentTypeScope="" ma:versionID="5f269a22dfb90c440be9974630a1d48a">
  <xsd:schema xmlns:xsd="http://www.w3.org/2001/XMLSchema" xmlns:xs="http://www.w3.org/2001/XMLSchema" xmlns:p="http://schemas.microsoft.com/office/2006/metadata/properties" xmlns:ns3="b5f03f3b-433d-47cb-adeb-326d892aa9fc" xmlns:ns4="70b70b9e-4f3b-4b3f-a260-8b4cbc9e3221" targetNamespace="http://schemas.microsoft.com/office/2006/metadata/properties" ma:root="true" ma:fieldsID="8a4ce1d9908f17e0b28517a6595a42aa" ns3:_="" ns4:_="">
    <xsd:import namespace="b5f03f3b-433d-47cb-adeb-326d892aa9fc"/>
    <xsd:import namespace="70b70b9e-4f3b-4b3f-a260-8b4cbc9e322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f03f3b-433d-47cb-adeb-326d892aa9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b70b9e-4f3b-4b3f-a260-8b4cbc9e322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3D8EC7B-CF97-48AB-A782-54B18D4B0F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f03f3b-433d-47cb-adeb-326d892aa9fc"/>
    <ds:schemaRef ds:uri="70b70b9e-4f3b-4b3f-a260-8b4cbc9e32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9A8D935-8A53-433C-8E28-33A6EA97163E}">
  <ds:schemaRefs>
    <ds:schemaRef ds:uri="70b70b9e-4f3b-4b3f-a260-8b4cbc9e3221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b5f03f3b-433d-47cb-adeb-326d892aa9fc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3ED16ACD-10E9-46CC-B043-473B6C59C7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8777</TotalTime>
  <Words>2307</Words>
  <Application>Microsoft Office PowerPoint</Application>
  <PresentationFormat>Widescreen</PresentationFormat>
  <Paragraphs>387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Lucida Console</vt:lpstr>
      <vt:lpstr>Office Theme</vt:lpstr>
      <vt:lpstr>Introduction to Shiny Part 1</vt:lpstr>
      <vt:lpstr>Presentation Resources</vt:lpstr>
      <vt:lpstr>Summary</vt:lpstr>
      <vt:lpstr>Why Shiny?</vt:lpstr>
      <vt:lpstr>Does this sound familiar?</vt:lpstr>
      <vt:lpstr>Does this sound familiar?</vt:lpstr>
      <vt:lpstr>Shiny can help!</vt:lpstr>
      <vt:lpstr>Shiny Framework</vt:lpstr>
      <vt:lpstr>Shiny Architecture</vt:lpstr>
      <vt:lpstr>Shiny Architecture</vt:lpstr>
      <vt:lpstr>RStudio and Shiny</vt:lpstr>
      <vt:lpstr>Shiny App Structure</vt:lpstr>
      <vt:lpstr>eICU Application – Example 1</vt:lpstr>
      <vt:lpstr>Original Code</vt:lpstr>
      <vt:lpstr>UI Mockup</vt:lpstr>
      <vt:lpstr>UI Structure</vt:lpstr>
      <vt:lpstr>Server Structure</vt:lpstr>
      <vt:lpstr>Inputs and Outputs</vt:lpstr>
      <vt:lpstr>Reactivity Basics</vt:lpstr>
      <vt:lpstr>eICU Application – Example 2</vt:lpstr>
      <vt:lpstr>Inputs</vt:lpstr>
      <vt:lpstr>eICU Application – Example 3 &amp; 4</vt:lpstr>
      <vt:lpstr>Outputs</vt:lpstr>
      <vt:lpstr>eICU Application – Example 5 &amp; 6</vt:lpstr>
      <vt:lpstr>Deploying Apps</vt:lpstr>
      <vt:lpstr>Deploying Shiny Apps</vt:lpstr>
      <vt:lpstr>Deploying Shiny Apps</vt:lpstr>
      <vt:lpstr>Deploying Shiny Apps</vt:lpstr>
      <vt:lpstr>Deploying Shiny Apps</vt:lpstr>
      <vt:lpstr>Deploying Shiny Apps</vt:lpstr>
      <vt:lpstr>Deploying Shiny Apps</vt:lpstr>
      <vt:lpstr>Summary</vt:lpstr>
      <vt:lpstr>Shiny Summary</vt:lpstr>
      <vt:lpstr>Acknowledgements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Helen Kim</dc:creator>
  <cp:lastModifiedBy>Hughes, Jim</cp:lastModifiedBy>
  <cp:revision>304</cp:revision>
  <dcterms:created xsi:type="dcterms:W3CDTF">2018-10-02T16:47:45Z</dcterms:created>
  <dcterms:modified xsi:type="dcterms:W3CDTF">2020-11-04T18:48:03Z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0x0101005018A10443E8964A8CC444CCA72FCC09</vt:lpwstr>
  </property>
</Properties>
</file>